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9" r:id="rId4"/>
    <p:sldId id="301" r:id="rId5"/>
    <p:sldId id="302" r:id="rId6"/>
    <p:sldId id="303" r:id="rId7"/>
    <p:sldId id="304" r:id="rId8"/>
    <p:sldId id="305" r:id="rId9"/>
    <p:sldId id="271" r:id="rId10"/>
    <p:sldId id="273" r:id="rId11"/>
    <p:sldId id="272" r:id="rId12"/>
    <p:sldId id="308" r:id="rId13"/>
    <p:sldId id="309" r:id="rId14"/>
    <p:sldId id="275" r:id="rId15"/>
    <p:sldId id="276" r:id="rId16"/>
    <p:sldId id="270" r:id="rId17"/>
    <p:sldId id="258" r:id="rId18"/>
    <p:sldId id="259" r:id="rId19"/>
    <p:sldId id="260" r:id="rId20"/>
    <p:sldId id="261" r:id="rId21"/>
    <p:sldId id="290" r:id="rId22"/>
    <p:sldId id="262" r:id="rId23"/>
    <p:sldId id="263" r:id="rId24"/>
    <p:sldId id="264" r:id="rId25"/>
    <p:sldId id="291" r:id="rId26"/>
    <p:sldId id="265" r:id="rId27"/>
    <p:sldId id="266" r:id="rId28"/>
    <p:sldId id="292" r:id="rId29"/>
    <p:sldId id="293" r:id="rId30"/>
    <p:sldId id="267" r:id="rId31"/>
    <p:sldId id="268" r:id="rId32"/>
    <p:sldId id="269" r:id="rId33"/>
    <p:sldId id="274" r:id="rId34"/>
    <p:sldId id="277" r:id="rId35"/>
    <p:sldId id="278" r:id="rId36"/>
    <p:sldId id="279" r:id="rId37"/>
    <p:sldId id="284" r:id="rId38"/>
    <p:sldId id="294" r:id="rId39"/>
    <p:sldId id="285" r:id="rId40"/>
    <p:sldId id="286" r:id="rId41"/>
    <p:sldId id="287" r:id="rId42"/>
    <p:sldId id="295" r:id="rId43"/>
    <p:sldId id="296" r:id="rId44"/>
    <p:sldId id="297" r:id="rId45"/>
    <p:sldId id="280" r:id="rId46"/>
    <p:sldId id="288" r:id="rId47"/>
    <p:sldId id="2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6" d="100"/>
          <a:sy n="66" d="100"/>
        </p:scale>
        <p:origin x="4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3.233"/>
    </inkml:context>
    <inkml:brush xml:id="br0">
      <inkml:brushProperty name="width" value="0.1" units="cm"/>
      <inkml:brushProperty name="height" value="0.1" units="cm"/>
      <inkml:brushProperty name="color" value="#E71224"/>
    </inkml:brush>
  </inkml:definitions>
  <inkml:trace contextRef="#ctx0" brushRef="#br0">1 1 24575,'0'1'0,"0"-1"0,0 1 0,1 0 0,-1 0 0,0-1 0,1 1 0,-1 0 0,1-1 0,-1 1 0,1 0 0,-1-1 0,1 1 0,-1-1 0,1 1 0,0-1 0,-1 1 0,1-1 0,0 1 0,-1-1 0,1 0 0,0 1 0,-1-1 0,1 0 0,0 0 0,0 1 0,0-1 0,-1 0 0,2 0 0,28 4 0,-24-4 0,458 9 0,-289-11 0,653 25 0,-85 0 0,78-24-1365,-799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6:54.219"/>
    </inkml:context>
    <inkml:brush xml:id="br0">
      <inkml:brushProperty name="width" value="0.1" units="cm"/>
      <inkml:brushProperty name="height" value="0.1" units="cm"/>
      <inkml:brushProperty name="color" value="#E71224"/>
    </inkml:brush>
  </inkml:definitions>
  <inkml:trace contextRef="#ctx0" brushRef="#br0">2 385 24575,'-1'74'0,"2"80"0,-1-150 0,1 0 0,-1-1 0,1 1 0,-1 0 0,1-1 0,0 1 0,0-1 0,1 1 0,-1-1 0,1 0 0,0 1 0,0-1 0,0 0 0,0 0 0,0 0 0,1 0 0,-1-1 0,5 4 0,-5-5 0,0 0 0,0 0 0,1 0 0,-1 0 0,0-1 0,1 1 0,-1-1 0,0 1 0,1-1 0,-1 0 0,1 0 0,-1 0 0,0 0 0,1-1 0,-1 1 0,1-1 0,-1 1 0,0-1 0,0 0 0,1 0 0,-1 0 0,0 0 0,0 0 0,0-1 0,0 1 0,0-1 0,0 1 0,-1-1 0,3-2 0,7-6 0,-1-1 0,0 0 0,0-1 0,-1 0 0,12-23 0,34-75 0,-31 57 0,39-69-682,93-136-1,-134 226-6143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456"/>
    </inkml:context>
    <inkml:brush xml:id="br0">
      <inkml:brushProperty name="width" value="0.1" units="cm"/>
      <inkml:brushProperty name="height" value="0.1" units="cm"/>
      <inkml:brushProperty name="color" value="#E71224"/>
    </inkml:brush>
  </inkml:definitions>
  <inkml:trace contextRef="#ctx0" brushRef="#br0">1 71 24575,'4'0'0,"7"0"0,5 0 0,22-4 0,13-2 0,7 1 0,-2 0 0,-1 2 0,-2-3 0,-10-6 0,-8 1 0,-4 0 0,-9 4-8191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972"/>
    </inkml:context>
    <inkml:brush xml:id="br0">
      <inkml:brushProperty name="width" value="0.1" units="cm"/>
      <inkml:brushProperty name="height" value="0.1" units="cm"/>
      <inkml:brushProperty name="color" value="#E71224"/>
    </inkml:brush>
  </inkml:definitions>
  <inkml:trace contextRef="#ctx0" brushRef="#br0">0 55 24575,'9'0'0,"16"0"0,17 0 0,15 0 0,10 0 0,3 0 0,-1 0 0,-9 0 0,-5 0 0,-7-5 0,-4-1 0,-5-4 0,-4-5 0,-8-4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6.488"/>
    </inkml:context>
    <inkml:brush xml:id="br0">
      <inkml:brushProperty name="width" value="0.1" units="cm"/>
      <inkml:brushProperty name="height" value="0.1" units="cm"/>
      <inkml:brushProperty name="color" value="#E71224"/>
    </inkml:brush>
  </inkml:definitions>
  <inkml:trace contextRef="#ctx0" brushRef="#br0">0 0 24575,'24'2'0,"-1"0"0,1 1 0,-1 1 0,0 2 0,-1 0 0,1 1 0,41 21 0,0 5 0,75 52 0,-85-58 0,-43-23 0,0 1 0,-1 0 0,17 11 0,-26-15 0,1 0 0,-1 0 0,0 1 0,0-1 0,1 0 0,-1 1 0,0-1 0,0 1 0,0 0 0,-1-1 0,1 1 0,0 0 0,0-1 0,-1 1 0,1 0 0,-1 0 0,0 0 0,0-1 0,1 1 0,-1 2 0,-1 1 0,1 0 0,-1 0 0,0 1 0,0-1 0,-1-1 0,1 1 0,-4 6 0,-3 5 0,0 0 0,-2-1 0,-11 16 0,-32 33 0,36-44 0,0 0 0,1 1 0,1 1 0,-15 30 0,16-27-17,0 0 1,-2-1-1,-1-1 0,-23 24 0,3-2-1264,20-23-5545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3:12:59.26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46:03.684"/>
    </inkml:context>
    <inkml:brush xml:id="br0">
      <inkml:brushProperty name="width" value="0.05" units="cm"/>
      <inkml:brushProperty name="height" value="0.05" units="cm"/>
      <inkml:brushProperty name="color" value="#E71224"/>
    </inkml:brush>
  </inkml:definitions>
  <inkml:trace contextRef="#ctx0" brushRef="#br0">638 1 24575,'-16'2'0,"0"0"0,-1 1 0,1 1 0,0 1 0,1 0 0,-1 2 0,-24 12 0,-13 5 0,32-15 0,1 0 0,0 2 0,1 0 0,0 1 0,1 1 0,0 1 0,1 1 0,1 0 0,0 1 0,1 1 0,1 0 0,1 1 0,0 0 0,1 1 0,-14 32 0,13-26 0,2 1 0,2-1 0,0 2 0,1-1 0,2 1 0,-4 31 0,8-37 0,1 0 0,0 0 0,2 0 0,0-1 0,2 1 0,0 0 0,1-1 0,12 37 0,-13-51 0,-1 1 0,1-1 0,1 0 0,-1 1 0,1-2 0,0 1 0,0 0 0,1-1 0,0 0 0,0 0 0,0 0 0,0 0 0,1-1 0,-1 0 0,1 0 0,0-1 0,1 1 0,-1-1 0,1-1 0,-1 1 0,13 2 0,4-1 0,1-1 0,-1-2 0,1 0 0,-1-1 0,30-5 0,-42 3 0,0 0 0,-1 0 0,1-1 0,-1-1 0,1 0 0,-1 0 0,0-1 0,-1 0 0,1-1 0,-1 0 0,0 0 0,0-1 0,-1 0 0,0-1 0,0 0 0,9-12 0,9-14 0,-2-2 0,37-71 0,-48 81 0,1-3 0,-2 0 0,-1-2 0,-1 1 0,-2-1 0,-1-1 0,-2 1 0,0-1 0,-3 0 0,0 0 0,-2 0 0,-7-54 0,6 83 0,1 0 0,-1 0 0,0 0 0,1 0 0,-2 0 0,1 0 0,0 0 0,0 1 0,-1-1 0,0 0 0,1 1 0,-1-1 0,0 1 0,0 0 0,0-1 0,-1 1 0,1 0 0,0 1 0,-1-1 0,1 0 0,-1 1 0,-3-3 0,-7-1 0,0 0 0,0 1 0,-26-5 0,28 6 0,-107-16-455,-2 6 0,-138 1 0,117 9-6371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01:00.212"/>
    </inkml:context>
    <inkml:brush xml:id="br0">
      <inkml:brushProperty name="width" value="0.1" units="cm"/>
      <inkml:brushProperty name="height" value="0.1" units="cm"/>
      <inkml:brushProperty name="color" value="#E71224"/>
    </inkml:brush>
  </inkml:definitions>
  <inkml:trace contextRef="#ctx0" brushRef="#br0">0 0 24575,'8'0'0,"20"0"0,13 0 0,11 0 0,10 0 0,10 0 0,10 0 0,-5 0 0,-15 4 0,-19 2-8191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01:00.710"/>
    </inkml:context>
    <inkml:brush xml:id="br0">
      <inkml:brushProperty name="width" value="0.1" units="cm"/>
      <inkml:brushProperty name="height" value="0.1" units="cm"/>
      <inkml:brushProperty name="color" value="#E71224"/>
    </inkml:brush>
  </inkml:definitions>
  <inkml:trace contextRef="#ctx0" brushRef="#br0">6 68 24575,'-4'0'0,"2"0"0,6-4 0,11-2 0,11 1 0,9 1 0,11 1 0,6 1 0,10 1 0,3 0 0,4 1 0,-3 1 0,-4-5 0,-9-1 0,-8-5 0,-9 1 0,-6 1 0,-8 2-8191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7T05:01:02.089"/>
    </inkml:context>
    <inkml:brush xml:id="br0">
      <inkml:brushProperty name="width" value="0.1" units="cm"/>
      <inkml:brushProperty name="height" value="0.1" units="cm"/>
      <inkml:brushProperty name="color" value="#E71224"/>
    </inkml:brush>
  </inkml:definitions>
  <inkml:trace contextRef="#ctx0" brushRef="#br0">20 0 24575,'7'1'0,"0"1"0,0 0 0,0 0 0,-1 0 0,1 1 0,-1 0 0,0 0 0,7 5 0,10 3 0,0 0 0,7 2 0,0 1 0,-2 2 0,0 0 0,31 25 0,-53-36 0,0 0 0,0 0 0,-1 0 0,0 1 0,0-1 0,0 1 0,-1 0 0,0 1 0,0-1 0,0 1 0,-1 0 0,0 0 0,0 0 0,-1 0 0,0 0 0,0 0 0,-1 1 0,0-1 0,0 1 0,-1-1 0,0 1 0,0-1 0,-1 1 0,-1 9 0,-7 17 0,-2-1 0,-1 0 0,-1-1 0,-1-1 0,-3 0 0,-23 35 0,-133 165 0,162-218 0,-47 63-1365,40-51-5461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4.698"/>
    </inkml:context>
    <inkml:brush xml:id="br0">
      <inkml:brushProperty name="width" value="0.1" units="cm"/>
      <inkml:brushProperty name="height" value="0.1" units="cm"/>
      <inkml:brushProperty name="color" value="#E71224"/>
    </inkml:brush>
  </inkml:definitions>
  <inkml:trace contextRef="#ctx0" brushRef="#br0">1 0 24575,'1514'0'0,"-1454"5"-1365,-40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7.500"/>
    </inkml:context>
    <inkml:brush xml:id="br0">
      <inkml:brushProperty name="width" value="0.1" units="cm"/>
      <inkml:brushProperty name="height" value="0.1"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8.257"/>
    </inkml:context>
    <inkml:brush xml:id="br0">
      <inkml:brushProperty name="width" value="0.1" units="cm"/>
      <inkml:brushProperty name="height" value="0.1" units="cm"/>
      <inkml:brushProperty name="color" value="#E71224"/>
    </inkml:brush>
  </inkml:definitions>
  <inkml:trace contextRef="#ctx0" brushRef="#br0">0 1 24575,'1523'0'-1365,"-1479"0"-5461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08:29:23.021"/>
    </inkml:context>
    <inkml:brush xml:id="br0">
      <inkml:brushProperty name="width" value="0.05" units="cm"/>
      <inkml:brushProperty name="height" value="0.05" units="cm"/>
      <inkml:brushProperty name="color" value="#E71224"/>
    </inkml:brush>
  </inkml:definitions>
  <inkml:trace contextRef="#ctx0" brushRef="#br0">1 225 24575,'25'-14'0,"1"1"0,1 1 0,0 1 0,46-12 0,-15 5 0,24-12 0,2 4 0,1 4 0,0 3 0,89-7 0,381 16 0,-6 34 0,-514-21 0,-41-1 0,-61 0 0,-1167-2 0,677-1 0,1301-1-228,784 5-448,-1406 1 676,-119-5 0,1 1 0,0 0 0,0 1 0,0-1 0,-1 1 0,1-1 0,0 1 0,-1 0 0,6 3 0,-11-3 0,0 1 0,-1-1 0,0 0 0,1 1 0,-1-1 0,0 0 0,1-1 0,-1 1 0,0 0 0,0-1 0,0 0 0,-4 1 0,-318 33-1,-19-25 3,215-7 0,-1339 4 14,1445-7-16,32 1 0,53 0 0,218-1-64,1151 2-472,-1369-1 719,-34-2-78,1 2 1,-1 2-1,1 0 1,44 10-1,-59-3-105,-20 1 0,0-6 0,-1 0 0,0 0 0,-1-1 0,1 0 0,-1 0 0,1-1 0,-12 3 0,-71 9 0,65-11 0,-538 40-9,-9-39 83,451-5-10,-187-2 582,1794 0-1419,-726 5 492,-2997-2 578,2813 0-905,-525 0-6218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3:18.472"/>
    </inkml:context>
    <inkml:brush xml:id="br0">
      <inkml:brushProperty name="width" value="0.05" units="cm"/>
      <inkml:brushProperty name="height" value="0.05" units="cm"/>
      <inkml:brushProperty name="color" value="#E71224"/>
    </inkml:brush>
  </inkml:definitions>
  <inkml:trace contextRef="#ctx0" brushRef="#br0">1 75 24575,'8'0'0,"13"0"0,28 0 0,38-5 0,33-5 0,38-1 0,34 0 0,8 4 0,-8 1 0,-24 3 0,-28 2 0,-32-8 0,-35-3-8191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4.313"/>
    </inkml:context>
    <inkml:brush xml:id="br0">
      <inkml:brushProperty name="width" value="0.1" units="cm"/>
      <inkml:brushProperty name="height" value="0.1" units="cm"/>
      <inkml:brushProperty name="color" value="#E71224"/>
    </inkml:brush>
  </inkml:definitions>
  <inkml:trace contextRef="#ctx0" brushRef="#br0">0 54 24575,'194'-12'0,"-32"1"0,243 9 0,23 0 0,-178-24-1365,-225 26-5461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5.980"/>
    </inkml:context>
    <inkml:brush xml:id="br0">
      <inkml:brushProperty name="width" value="0.1" units="cm"/>
      <inkml:brushProperty name="height" value="0.1" units="cm"/>
      <inkml:brushProperty name="color" value="#E71224"/>
    </inkml:brush>
  </inkml:definitions>
  <inkml:trace contextRef="#ctx0" brushRef="#br0">0 1 24575,'982'30'0,"-420"34"0,-454-47-455,0-6 0,143-2 0,-221-9-6371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8:48.740"/>
    </inkml:context>
    <inkml:brush xml:id="br0">
      <inkml:brushProperty name="width" value="0.1" units="cm"/>
      <inkml:brushProperty name="height" value="0.1" units="cm"/>
      <inkml:brushProperty name="color" value="#E71224"/>
    </inkml:brush>
  </inkml:definitions>
  <inkml:trace contextRef="#ctx0" brushRef="#br0">0 329 24575,'3'57'0,"18"97"0,-9-78 0,-9-53 0,-1-7 0,0 0 0,1-1 0,1 1 0,7 18 0,-11-33 0,0-1 0,0 0 0,0 1 0,1-1 0,-1 0 0,0 1 0,0-1 0,0 0 0,0 1 0,1-1 0,-1 0 0,0 0 0,0 1 0,0-1 0,1 0 0,-1 0 0,0 1 0,0-1 0,1 0 0,-1 0 0,0 0 0,1 1 0,-1-1 0,0 0 0,1 0 0,-1 0 0,0 0 0,1 0 0,-1 0 0,0 0 0,1 0 0,-1 0 0,0 0 0,1 0 0,-1 0 0,0 0 0,1 0 0,-1 0 0,0 0 0,1 0 0,0-1 0,13-14 0,12-31 0,-24 42 0,114-246 49,65-127-1463,-153 327-5412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9E7C-869A-6197-AB77-030742517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C4124C-4D46-71F8-1C4D-A1F879652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BBCF5F-1551-0877-E580-DFC46629D3C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EF7031-2BB0-A819-13BE-30C2F0FE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BF8CE-E4C2-3877-9A00-FE9D0F745F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54435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488E-D355-8BB6-0FA7-045BC776CE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C1C4EB-DF7A-C3C0-15CC-7532B845CD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76155-6FB7-C40E-096E-4130D643DEFB}"/>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F1EC78C-5B15-BC7B-BC1F-5B46EB850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B76D5-E325-9AFD-A70E-1F5BA635475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228349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95B6E6-81D2-A94A-7242-BB167A180C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B13BB8-8CF0-6914-5DCE-E3493ECE6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EADCF-3565-0AF5-A646-01CFBB4ED018}"/>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B9D488-6A40-6296-3E81-808FB89B4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AD348-26DA-983F-A827-66D8DF49CCB7}"/>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421033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5250-A3C9-AB10-1896-29FF51CE9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31BA4-3393-F827-960B-0B8679459A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DBFE6-A5EE-037A-BF1E-66890E5D7BF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22DAAF62-6535-9A4A-EB33-DAD508C7A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39D52-17AD-BE8F-BB28-9937F72384B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338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7B9B-5DF3-09BC-4B84-A74D8AD2E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E8B93-AA04-B31A-36E1-0FAEAE7B0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63429-5627-4FEE-EAFD-F5484C0FD28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C20A541-A8E8-0D6C-D2A7-8785264A4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997C3-A3AC-00E5-4A52-A328E9B1011A}"/>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47891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807A-115A-4B90-C8B7-5E6311416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FDFBC-43B8-E187-CAFC-73E6387302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B85922-AEAD-6DD0-5A3C-22089FA5C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DF3B1-578C-0F0E-33AC-675645804BAC}"/>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0693E95A-E961-C635-1953-79178401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50B72-05D4-DCAA-4E02-6FED652B1D0C}"/>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6140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E889-29D3-CEDC-B823-76F388CCE4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9F64C-A28E-1206-5E37-04811C50F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33F91-8706-93C4-B63C-18F666A17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25505-31AC-C5FB-F930-2ED531571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A71DAE-CBF3-0294-3769-50C5644F1A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6B0551-EA98-EDDB-818F-F8C6E6ADD4C2}"/>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8" name="Footer Placeholder 7">
            <a:extLst>
              <a:ext uri="{FF2B5EF4-FFF2-40B4-BE49-F238E27FC236}">
                <a16:creationId xmlns:a16="http://schemas.microsoft.com/office/drawing/2014/main" id="{2E3C8839-59F6-3C2E-8573-6F26C6810A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A5772-4F01-5C69-6637-B511083216C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1596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ADB4-6D3E-3500-FBA7-C47B8D39D8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35CE8A-BF96-0CCA-9328-A62B33CB272F}"/>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4" name="Footer Placeholder 3">
            <a:extLst>
              <a:ext uri="{FF2B5EF4-FFF2-40B4-BE49-F238E27FC236}">
                <a16:creationId xmlns:a16="http://schemas.microsoft.com/office/drawing/2014/main" id="{E4E17338-AC84-B388-3FEA-451B03C6FE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C4CE1E-4301-8122-7254-5E4CF63C923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5171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B9121-2E07-63AC-0DFC-DDBD7D32343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3" name="Footer Placeholder 2">
            <a:extLst>
              <a:ext uri="{FF2B5EF4-FFF2-40B4-BE49-F238E27FC236}">
                <a16:creationId xmlns:a16="http://schemas.microsoft.com/office/drawing/2014/main" id="{09F0C612-64AC-40AF-0D77-CE16ABE52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E4BD4F-FFDD-0166-1524-875AB8FA4FE9}"/>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4505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E1DA-CAC8-46F0-C104-AC30CCF34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8A5EDA-8068-5DC6-EEDD-BAEF915A6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D9E900-9EB7-95A4-8225-E69D09546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8CFA0-AC44-97E8-006C-8F2C71FC6A89}"/>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19EF67C8-5A56-C8BA-F269-397D69E85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7E0B8-3D75-58D7-F540-DF3D953E9606}"/>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78238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AC3A-A50F-6D6A-4025-AEE01548C6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802BF-AFDA-0680-C4C0-433EEBAC1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4063E-0DCD-F13D-BB6B-A7D0CCC54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169A5-6EED-4F83-B4E7-A4E42532ACB1}"/>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E465C001-16AD-20A0-8D9C-9E358C18D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B5351-757B-0B10-1E53-8CD68F4C1C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75433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C2EE-D35E-C707-4A42-31EFAAAFA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944A60-7355-76B0-06EA-F47D39878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0C4AD8-226A-6659-D778-B8A2598D4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7374A048-50C1-26F9-7D8B-65C1A607E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C05E0E-3BC0-1251-78EF-B67891333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F69BC-A1FF-4A62-8E26-FE6AF55B293F}" type="slidenum">
              <a:rPr lang="en-US" smtClean="0"/>
              <a:t>‹#›</a:t>
            </a:fld>
            <a:endParaRPr lang="en-US"/>
          </a:p>
        </p:txBody>
      </p:sp>
    </p:spTree>
    <p:extLst>
      <p:ext uri="{BB962C8B-B14F-4D97-AF65-F5344CB8AC3E}">
        <p14:creationId xmlns:p14="http://schemas.microsoft.com/office/powerpoint/2010/main" val="234826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5.wdp"/><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1.png"/><Relationship Id="rId4" Type="http://schemas.openxmlformats.org/officeDocument/2006/relationships/image" Target="../media/image18.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3.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png"/><Relationship Id="rId5" Type="http://schemas.openxmlformats.org/officeDocument/2006/relationships/customXml" Target="../ink/ink2.xml"/><Relationship Id="rId10" Type="http://schemas.openxmlformats.org/officeDocument/2006/relationships/image" Target="../media/image220.png"/><Relationship Id="rId4" Type="http://schemas.openxmlformats.org/officeDocument/2006/relationships/image" Target="../media/image190.png"/><Relationship Id="rId9" Type="http://schemas.openxmlformats.org/officeDocument/2006/relationships/customXml" Target="../ink/ink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5.png"/><Relationship Id="rId4" Type="http://schemas.openxmlformats.org/officeDocument/2006/relationships/image" Target="../media/image380.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0.png"/><Relationship Id="rId4" Type="http://schemas.openxmlformats.org/officeDocument/2006/relationships/customXml" Target="../ink/ink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customXml" Target="../ink/ink7.xml"/><Relationship Id="rId7"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customXml" Target="../ink/ink8.xml"/><Relationship Id="rId4" Type="http://schemas.openxmlformats.org/officeDocument/2006/relationships/image" Target="../media/image440.png"/></Relationships>
</file>

<file path=ppt/slides/_rels/slide34.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customXml" Target="../ink/ink9.xml"/><Relationship Id="rId7" Type="http://schemas.openxmlformats.org/officeDocument/2006/relationships/customXml" Target="../ink/ink10.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0.png"/><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customXml" Target="../ink/ink11.xml"/><Relationship Id="rId7" Type="http://schemas.openxmlformats.org/officeDocument/2006/relationships/customXml" Target="../ink/ink13.xm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12.xml"/><Relationship Id="rId4" Type="http://schemas.openxmlformats.org/officeDocument/2006/relationships/image" Target="../media/image511.png"/><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0.png"/><Relationship Id="rId10" Type="http://schemas.openxmlformats.org/officeDocument/2006/relationships/image" Target="../media/image2.png"/><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customXml" Target="../ink/ink17.xml"/><Relationship Id="rId12" Type="http://schemas.microsoft.com/office/2007/relationships/hdphoto" Target="../media/hdphoto9.wdp"/><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1.png"/><Relationship Id="rId5" Type="http://schemas.openxmlformats.org/officeDocument/2006/relationships/customXml" Target="../ink/ink16.xml"/><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customXml" Target="../ink/ink18.xml"/><Relationship Id="rId1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4.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Green building in a cornfield">
            <a:extLst>
              <a:ext uri="{FF2B5EF4-FFF2-40B4-BE49-F238E27FC236}">
                <a16:creationId xmlns:a16="http://schemas.microsoft.com/office/drawing/2014/main" id="{3C51E1DE-0F03-2B11-0F7E-2B465D2B651A}"/>
              </a:ext>
            </a:extLst>
          </p:cNvPr>
          <p:cNvPicPr>
            <a:picLocks noChangeAspect="1"/>
          </p:cNvPicPr>
          <p:nvPr/>
        </p:nvPicPr>
        <p:blipFill rotWithShape="1">
          <a:blip r:embed="rId2"/>
          <a:srcRect t="9091" r="23298"/>
          <a:stretch/>
        </p:blipFill>
        <p:spPr>
          <a:xfrm>
            <a:off x="3523488" y="10"/>
            <a:ext cx="8668512" cy="6857990"/>
          </a:xfrm>
          <a:prstGeom prst="rect">
            <a:avLst/>
          </a:prstGeom>
        </p:spPr>
      </p:pic>
      <p:sp>
        <p:nvSpPr>
          <p:cNvPr id="42" name="Rectangle 4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242E18-75A9-56E9-708B-501D84F717DE}"/>
              </a:ext>
            </a:extLst>
          </p:cNvPr>
          <p:cNvSpPr>
            <a:spLocks noGrp="1"/>
          </p:cNvSpPr>
          <p:nvPr>
            <p:ph type="ctrTitle"/>
          </p:nvPr>
        </p:nvSpPr>
        <p:spPr>
          <a:xfrm>
            <a:off x="375343" y="1632690"/>
            <a:ext cx="6533457" cy="3204134"/>
          </a:xfrm>
        </p:spPr>
        <p:txBody>
          <a:bodyPr anchor="b">
            <a:normAutofit/>
          </a:bodyPr>
          <a:lstStyle/>
          <a:p>
            <a:pPr algn="l"/>
            <a:br>
              <a:rPr lang="en-US" sz="4400" b="1" dirty="0"/>
            </a:br>
            <a:r>
              <a:rPr lang="en-US" sz="4400" b="1" dirty="0" err="1"/>
              <a:t>Trạm</a:t>
            </a:r>
            <a:r>
              <a:rPr lang="en-US" sz="4400" b="1" dirty="0"/>
              <a:t> </a:t>
            </a:r>
            <a:r>
              <a:rPr lang="en-US" sz="4400" b="1" dirty="0" err="1"/>
              <a:t>Giám</a:t>
            </a:r>
            <a:r>
              <a:rPr lang="en-US" sz="4400" b="1" dirty="0"/>
              <a:t> </a:t>
            </a:r>
            <a:r>
              <a:rPr lang="en-US" sz="4400" b="1" dirty="0" err="1"/>
              <a:t>Sát</a:t>
            </a:r>
            <a:r>
              <a:rPr lang="en-US" sz="4400" b="1" dirty="0"/>
              <a:t> </a:t>
            </a:r>
            <a:r>
              <a:rPr lang="en-US" sz="4400" b="1" dirty="0" err="1"/>
              <a:t>Nông</a:t>
            </a:r>
            <a:r>
              <a:rPr lang="en-US" sz="4400" b="1" dirty="0"/>
              <a:t> </a:t>
            </a:r>
            <a:r>
              <a:rPr lang="en-US" sz="4400" b="1" dirty="0" err="1"/>
              <a:t>Nghiệp</a:t>
            </a:r>
            <a:r>
              <a:rPr lang="en-US" sz="4400" b="1" dirty="0"/>
              <a:t> Smart Farm</a:t>
            </a:r>
            <a:br>
              <a:rPr lang="en-US" sz="4400" b="1" dirty="0"/>
            </a:br>
            <a:endParaRPr lang="en-US" sz="4400" b="1" dirty="0"/>
          </a:p>
        </p:txBody>
      </p:sp>
      <p:sp>
        <p:nvSpPr>
          <p:cNvPr id="3" name="Subtitle 2">
            <a:extLst>
              <a:ext uri="{FF2B5EF4-FFF2-40B4-BE49-F238E27FC236}">
                <a16:creationId xmlns:a16="http://schemas.microsoft.com/office/drawing/2014/main" id="{58DCFEFE-28E1-BE4D-0FFB-9AAEDD6FC745}"/>
              </a:ext>
            </a:extLst>
          </p:cNvPr>
          <p:cNvSpPr>
            <a:spLocks noGrp="1"/>
          </p:cNvSpPr>
          <p:nvPr>
            <p:ph type="subTitle" idx="1"/>
          </p:nvPr>
        </p:nvSpPr>
        <p:spPr>
          <a:xfrm>
            <a:off x="423719" y="4836824"/>
            <a:ext cx="4023359" cy="1208141"/>
          </a:xfrm>
        </p:spPr>
        <p:txBody>
          <a:bodyPr>
            <a:normAutofit/>
          </a:bodyPr>
          <a:lstStyle/>
          <a:p>
            <a:pPr algn="l"/>
            <a:r>
              <a:rPr lang="en-US" sz="2000" dirty="0"/>
              <a:t>BANLINHKIEN.COM</a:t>
            </a:r>
          </a:p>
        </p:txBody>
      </p:sp>
      <p:sp>
        <p:nvSpPr>
          <p:cNvPr id="44" name="Rectangle 4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Linh Kiện Điện Tử, Module, Công Cụ, Kit phát triển, Cảm biến,Sản phẩm công  nghệ">
            <a:extLst>
              <a:ext uri="{FF2B5EF4-FFF2-40B4-BE49-F238E27FC236}">
                <a16:creationId xmlns:a16="http://schemas.microsoft.com/office/drawing/2014/main" id="{038779A7-DE40-4AAB-9B56-5BA07E2C0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43" y="1068653"/>
            <a:ext cx="5161118" cy="112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2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5" y="80488"/>
            <a:ext cx="10515600" cy="1325563"/>
          </a:xfrm>
        </p:spPr>
        <p:txBody>
          <a:bodyPr>
            <a:normAutofit/>
          </a:bodyPr>
          <a:lstStyle/>
          <a:p>
            <a:r>
              <a:rPr lang="en-US" sz="2600" b="1" dirty="0">
                <a:latin typeface="+mn-lt"/>
              </a:rPr>
              <a:t>2. </a:t>
            </a:r>
            <a:r>
              <a:rPr lang="en-US" sz="2600" b="1" dirty="0" err="1">
                <a:latin typeface="+mn-lt"/>
              </a:rPr>
              <a:t>Phần</a:t>
            </a:r>
            <a:r>
              <a:rPr lang="en-US" sz="2600" b="1" dirty="0">
                <a:latin typeface="+mn-lt"/>
              </a:rPr>
              <a:t> </a:t>
            </a:r>
            <a:r>
              <a:rPr lang="en-US" sz="2600" b="1" dirty="0" err="1">
                <a:latin typeface="+mn-lt"/>
              </a:rPr>
              <a:t>cứng</a:t>
            </a:r>
            <a:br>
              <a:rPr lang="en-US" sz="3600" b="1" dirty="0">
                <a:latin typeface="+mn-lt"/>
              </a:rPr>
            </a:br>
            <a:r>
              <a:rPr lang="en-US" sz="1800" b="1" dirty="0">
                <a:latin typeface="+mn-lt"/>
              </a:rPr>
              <a:t>  2.2 </a:t>
            </a:r>
            <a:r>
              <a:rPr lang="en-US" sz="1800" b="1" dirty="0" err="1">
                <a:latin typeface="+mn-lt"/>
              </a:rPr>
              <a:t>Các</a:t>
            </a:r>
            <a:r>
              <a:rPr lang="en-US" sz="1800" b="1" dirty="0">
                <a:latin typeface="+mn-lt"/>
              </a:rPr>
              <a:t> </a:t>
            </a:r>
            <a:r>
              <a:rPr lang="en-US" sz="1800" b="1" dirty="0" err="1">
                <a:latin typeface="+mn-lt"/>
              </a:rPr>
              <a:t>linh</a:t>
            </a:r>
            <a:r>
              <a:rPr lang="en-US" sz="1800" b="1" dirty="0">
                <a:latin typeface="+mn-lt"/>
              </a:rPr>
              <a:t> </a:t>
            </a:r>
            <a:r>
              <a:rPr lang="en-US" sz="1800" b="1" dirty="0" err="1">
                <a:latin typeface="+mn-lt"/>
              </a:rPr>
              <a:t>kiện</a:t>
            </a:r>
            <a:r>
              <a:rPr lang="en-US" sz="1800" b="1" dirty="0">
                <a:latin typeface="+mn-lt"/>
              </a:rPr>
              <a:t> </a:t>
            </a:r>
            <a:r>
              <a:rPr lang="en-US" sz="1800" b="1" dirty="0" err="1">
                <a:latin typeface="+mn-lt"/>
              </a:rPr>
              <a:t>cần</a:t>
            </a:r>
            <a:r>
              <a:rPr lang="en-US" sz="1800" b="1" dirty="0">
                <a:latin typeface="+mn-lt"/>
              </a:rPr>
              <a:t> </a:t>
            </a:r>
            <a:r>
              <a:rPr lang="en-US" sz="1800" b="1" dirty="0" err="1">
                <a:latin typeface="+mn-lt"/>
              </a:rPr>
              <a:t>thiết</a:t>
            </a:r>
            <a:endParaRPr lang="en-US" sz="18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8" y="1121652"/>
            <a:ext cx="10515600" cy="4281051"/>
          </a:xfrm>
        </p:spPr>
        <p:txBody>
          <a:bodyPr/>
          <a:lstStyle/>
          <a:p>
            <a:pPr marL="0" indent="0">
              <a:buNone/>
            </a:pPr>
            <a:r>
              <a:rPr lang="en-US" sz="1600" dirty="0"/>
              <a:t>Trong project </a:t>
            </a:r>
            <a:r>
              <a:rPr lang="en-US" sz="1600" dirty="0" err="1"/>
              <a:t>này</a:t>
            </a:r>
            <a:r>
              <a:rPr lang="en-US" sz="1600" dirty="0"/>
              <a:t>, </a:t>
            </a:r>
            <a:r>
              <a:rPr lang="en-US" sz="1600" dirty="0" err="1"/>
              <a:t>chúng</a:t>
            </a:r>
            <a:r>
              <a:rPr lang="en-US" sz="1600" dirty="0"/>
              <a:t> ta </a:t>
            </a:r>
            <a:r>
              <a:rPr lang="en-US" sz="1600" dirty="0" err="1"/>
              <a:t>cần</a:t>
            </a:r>
            <a:r>
              <a:rPr lang="en-US" sz="1600" dirty="0"/>
              <a:t> :</a:t>
            </a:r>
          </a:p>
          <a:p>
            <a:pPr marL="0" indent="0">
              <a:buNone/>
            </a:pPr>
            <a:r>
              <a:rPr lang="en-US" sz="1600" dirty="0"/>
              <a:t>           - KIT WIFI ESP-32 ESP-WROOM-32S</a:t>
            </a:r>
          </a:p>
          <a:p>
            <a:pPr marL="0" indent="0">
              <a:buNone/>
            </a:pPr>
            <a:r>
              <a:rPr lang="en-US" sz="1600" dirty="0"/>
              <a:t>           - ESP32 IOT Shield</a:t>
            </a:r>
          </a:p>
          <a:p>
            <a:pPr marL="0" indent="0">
              <a:buNone/>
            </a:pPr>
            <a:r>
              <a:rPr lang="en-US" sz="1600" dirty="0"/>
              <a:t>           - </a:t>
            </a:r>
            <a:r>
              <a:rPr lang="en-US" sz="1600" dirty="0" err="1"/>
              <a:t>Cảm</a:t>
            </a:r>
            <a:r>
              <a:rPr lang="en-US" sz="1600" dirty="0"/>
              <a:t> </a:t>
            </a:r>
            <a:r>
              <a:rPr lang="en-US" sz="1600" dirty="0" err="1"/>
              <a:t>biến</a:t>
            </a:r>
            <a:r>
              <a:rPr lang="en-US" sz="1600" dirty="0"/>
              <a:t> </a:t>
            </a:r>
            <a:r>
              <a:rPr lang="en-US" sz="1600" dirty="0" err="1"/>
              <a:t>độ</a:t>
            </a:r>
            <a:r>
              <a:rPr lang="en-US" sz="1600" dirty="0"/>
              <a:t> </a:t>
            </a:r>
            <a:r>
              <a:rPr lang="en-US" sz="1600" dirty="0" err="1"/>
              <a:t>ẩm</a:t>
            </a:r>
            <a:r>
              <a:rPr lang="en-US" sz="1600" dirty="0"/>
              <a:t> </a:t>
            </a:r>
            <a:r>
              <a:rPr lang="en-US" sz="1600" dirty="0" err="1"/>
              <a:t>đất</a:t>
            </a:r>
            <a:r>
              <a:rPr lang="en-US" sz="1600" dirty="0"/>
              <a:t> </a:t>
            </a:r>
            <a:r>
              <a:rPr lang="en-US" sz="1600" dirty="0" err="1"/>
              <a:t>đầu</a:t>
            </a:r>
            <a:r>
              <a:rPr lang="en-US" sz="1600" dirty="0"/>
              <a:t> </a:t>
            </a:r>
            <a:r>
              <a:rPr lang="en-US" sz="1600" dirty="0" err="1"/>
              <a:t>chống</a:t>
            </a:r>
            <a:r>
              <a:rPr lang="en-US" sz="1600" dirty="0"/>
              <a:t> </a:t>
            </a:r>
            <a:r>
              <a:rPr lang="en-US" sz="1600" dirty="0" err="1"/>
              <a:t>rỉ</a:t>
            </a:r>
            <a:endParaRPr lang="en-US" sz="1600" dirty="0"/>
          </a:p>
          <a:p>
            <a:pPr marL="0" indent="0">
              <a:buNone/>
            </a:pPr>
            <a:r>
              <a:rPr lang="en-US" sz="1600" dirty="0"/>
              <a:t>           - </a:t>
            </a:r>
            <a:r>
              <a:rPr lang="en-US" sz="1600" dirty="0" err="1"/>
              <a:t>Cảm</a:t>
            </a:r>
            <a:r>
              <a:rPr lang="en-US" sz="1600" dirty="0"/>
              <a:t> </a:t>
            </a:r>
            <a:r>
              <a:rPr lang="en-US" sz="1600" dirty="0" err="1"/>
              <a:t>biến</a:t>
            </a:r>
            <a:r>
              <a:rPr lang="en-US" sz="1600" dirty="0"/>
              <a:t> </a:t>
            </a:r>
            <a:r>
              <a:rPr lang="en-US" sz="1600" dirty="0" err="1"/>
              <a:t>nhiệt</a:t>
            </a:r>
            <a:r>
              <a:rPr lang="en-US" sz="1600" dirty="0"/>
              <a:t> </a:t>
            </a:r>
            <a:r>
              <a:rPr lang="en-US" sz="1600" dirty="0" err="1"/>
              <a:t>độ</a:t>
            </a:r>
            <a:r>
              <a:rPr lang="en-US" sz="1600" dirty="0"/>
              <a:t> </a:t>
            </a:r>
            <a:r>
              <a:rPr lang="en-US" sz="1600" dirty="0" err="1"/>
              <a:t>độ</a:t>
            </a:r>
            <a:r>
              <a:rPr lang="en-US" sz="1600" dirty="0"/>
              <a:t> </a:t>
            </a:r>
            <a:r>
              <a:rPr lang="en-US" sz="1600" dirty="0" err="1"/>
              <a:t>ẩm</a:t>
            </a:r>
            <a:r>
              <a:rPr lang="en-US" sz="1600" dirty="0"/>
              <a:t> DHT11</a:t>
            </a:r>
          </a:p>
          <a:p>
            <a:pPr marL="0" indent="0">
              <a:buNone/>
            </a:pPr>
            <a:r>
              <a:rPr lang="en-US" sz="1600" dirty="0"/>
              <a:t>           - Module Relay Mini 1 </a:t>
            </a:r>
            <a:r>
              <a:rPr lang="en-US" sz="1600" dirty="0" err="1"/>
              <a:t>Kênh</a:t>
            </a:r>
            <a:r>
              <a:rPr lang="en-US" sz="1600" dirty="0"/>
              <a:t> BLK</a:t>
            </a:r>
          </a:p>
          <a:p>
            <a:pPr marL="0" indent="0">
              <a:buNone/>
            </a:pPr>
            <a:r>
              <a:rPr lang="en-US" sz="1600" dirty="0"/>
              <a:t>           - </a:t>
            </a:r>
            <a:r>
              <a:rPr lang="en-US" sz="1600" dirty="0" err="1"/>
              <a:t>Màn</a:t>
            </a:r>
            <a:r>
              <a:rPr lang="en-US" sz="1600" dirty="0"/>
              <a:t> </a:t>
            </a:r>
            <a:r>
              <a:rPr lang="en-US" sz="1600" dirty="0" err="1"/>
              <a:t>hình</a:t>
            </a:r>
            <a:r>
              <a:rPr lang="en-US" sz="1600" dirty="0"/>
              <a:t> OLED 1.3 inch SH110x</a:t>
            </a:r>
          </a:p>
          <a:p>
            <a:pPr marL="0" indent="0">
              <a:buNone/>
            </a:pPr>
            <a:r>
              <a:rPr lang="en-US" sz="1600" dirty="0" err="1"/>
              <a:t>Cắm</a:t>
            </a:r>
            <a:r>
              <a:rPr lang="en-US" sz="1600" dirty="0"/>
              <a:t> </a:t>
            </a:r>
            <a:r>
              <a:rPr lang="en-US" sz="1600" dirty="0" err="1"/>
              <a:t>các</a:t>
            </a:r>
            <a:r>
              <a:rPr lang="en-US" sz="1600" dirty="0"/>
              <a:t> Module </a:t>
            </a:r>
            <a:r>
              <a:rPr lang="en-US" sz="1600" dirty="0" err="1"/>
              <a:t>tương</a:t>
            </a:r>
            <a:r>
              <a:rPr lang="en-US" sz="1600" dirty="0"/>
              <a:t> </a:t>
            </a:r>
            <a:r>
              <a:rPr lang="en-US" sz="1600" dirty="0" err="1"/>
              <a:t>ứng</a:t>
            </a:r>
            <a:r>
              <a:rPr lang="en-US" sz="1600" dirty="0"/>
              <a:t> </a:t>
            </a:r>
            <a:r>
              <a:rPr lang="en-US" sz="1600" dirty="0" err="1"/>
              <a:t>với</a:t>
            </a:r>
            <a:r>
              <a:rPr lang="en-US" sz="1600" dirty="0"/>
              <a:t> </a:t>
            </a:r>
            <a:r>
              <a:rPr lang="en-US" sz="1600" dirty="0" err="1"/>
              <a:t>các</a:t>
            </a:r>
            <a:r>
              <a:rPr lang="en-US" sz="1600" dirty="0"/>
              <a:t> header </a:t>
            </a:r>
            <a:r>
              <a:rPr lang="en-US" sz="1600" dirty="0" err="1"/>
              <a:t>trên</a:t>
            </a:r>
            <a:r>
              <a:rPr lang="en-US" sz="1600" dirty="0"/>
              <a:t> Shield</a:t>
            </a:r>
          </a:p>
          <a:p>
            <a:pPr marL="0" indent="0">
              <a:buNone/>
            </a:pPr>
            <a:r>
              <a:rPr lang="en-US" dirty="0"/>
              <a:t>    </a:t>
            </a:r>
          </a:p>
        </p:txBody>
      </p:sp>
      <p:pic>
        <p:nvPicPr>
          <p:cNvPr id="10" name="Picture 9">
            <a:extLst>
              <a:ext uri="{FF2B5EF4-FFF2-40B4-BE49-F238E27FC236}">
                <a16:creationId xmlns:a16="http://schemas.microsoft.com/office/drawing/2014/main" id="{9249524E-38FB-D2B5-4E93-01F9A6B1E69D}"/>
              </a:ext>
            </a:extLst>
          </p:cNvPr>
          <p:cNvPicPr>
            <a:picLocks noChangeAspect="1"/>
          </p:cNvPicPr>
          <p:nvPr/>
        </p:nvPicPr>
        <p:blipFill>
          <a:blip r:embed="rId2"/>
          <a:stretch>
            <a:fillRect/>
          </a:stretch>
        </p:blipFill>
        <p:spPr>
          <a:xfrm>
            <a:off x="8937456" y="736499"/>
            <a:ext cx="2447445" cy="2647551"/>
          </a:xfrm>
          <a:prstGeom prst="rect">
            <a:avLst/>
          </a:prstGeom>
        </p:spPr>
      </p:pic>
      <p:pic>
        <p:nvPicPr>
          <p:cNvPr id="8" name="Picture 7" descr="Linh Kiện Điện Tử, Module, Công Cụ, Kit phát triển, Cảm biến,Sản phẩm công  nghệ">
            <a:extLst>
              <a:ext uri="{FF2B5EF4-FFF2-40B4-BE49-F238E27FC236}">
                <a16:creationId xmlns:a16="http://schemas.microsoft.com/office/drawing/2014/main" id="{740BB417-7C09-0E25-1E5C-9ECC8B7A3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4" descr="A black circuit board with many small white buttons&#10;&#10;Description automatically generated with medium confidence">
            <a:extLst>
              <a:ext uri="{FF2B5EF4-FFF2-40B4-BE49-F238E27FC236}">
                <a16:creationId xmlns:a16="http://schemas.microsoft.com/office/drawing/2014/main" id="{16AE8831-7C39-0D08-137C-3A51411C871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3073" y1="60493" x2="33073" y2="60493"/>
                        <a14:foregroundMark x1="32183" y1="57582" x2="32588" y2="64577"/>
                        <a14:backgroundMark x1="46496" y1="69672" x2="46496" y2="69672"/>
                      </a14:backgroundRemoval>
                    </a14:imgEffect>
                  </a14:imgLayer>
                </a14:imgProps>
              </a:ext>
              <a:ext uri="{28A0092B-C50C-407E-A947-70E740481C1C}">
                <a14:useLocalDpi xmlns:a14="http://schemas.microsoft.com/office/drawing/2010/main" val="0"/>
              </a:ext>
            </a:extLst>
          </a:blip>
          <a:stretch>
            <a:fillRect/>
          </a:stretch>
        </p:blipFill>
        <p:spPr>
          <a:xfrm>
            <a:off x="3293029" y="-527026"/>
            <a:ext cx="7675106" cy="5116737"/>
          </a:xfrm>
          <a:prstGeom prst="rect">
            <a:avLst/>
          </a:prstGeom>
        </p:spPr>
      </p:pic>
      <p:pic>
        <p:nvPicPr>
          <p:cNvPr id="11" name="Picture 2" descr="NODEMCU ESP32">
            <a:extLst>
              <a:ext uri="{FF2B5EF4-FFF2-40B4-BE49-F238E27FC236}">
                <a16:creationId xmlns:a16="http://schemas.microsoft.com/office/drawing/2014/main" id="{551F2AAB-F051-F8B4-8719-F6C1B6BD886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8250" r="90875">
                        <a14:foregroundMark x1="8250" y1="59250" x2="10375" y2="59625"/>
                        <a14:foregroundMark x1="90625" y1="32625" x2="90250" y2="35125"/>
                        <a14:foregroundMark x1="90875" y1="32250" x2="90875" y2="33125"/>
                      </a14:backgroundRemoval>
                    </a14:imgEffect>
                  </a14:imgLayer>
                </a14:imgProps>
              </a:ext>
              <a:ext uri="{28A0092B-C50C-407E-A947-70E740481C1C}">
                <a14:useLocalDpi xmlns:a14="http://schemas.microsoft.com/office/drawing/2010/main" val="0"/>
              </a:ext>
            </a:extLst>
          </a:blip>
          <a:srcRect/>
          <a:stretch>
            <a:fillRect/>
          </a:stretch>
        </p:blipFill>
        <p:spPr bwMode="auto">
          <a:xfrm>
            <a:off x="5417839" y="3479542"/>
            <a:ext cx="3343283" cy="33432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mall blue and black electronic device&#10;&#10;Description automatically generated">
            <a:extLst>
              <a:ext uri="{FF2B5EF4-FFF2-40B4-BE49-F238E27FC236}">
                <a16:creationId xmlns:a16="http://schemas.microsoft.com/office/drawing/2014/main" id="{9744E578-D4B7-5C0E-0CA1-4F610CDA4C4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804528" y="2818711"/>
            <a:ext cx="3625156" cy="3625156"/>
          </a:xfrm>
          <a:prstGeom prst="rect">
            <a:avLst/>
          </a:prstGeom>
        </p:spPr>
      </p:pic>
      <p:pic>
        <p:nvPicPr>
          <p:cNvPr id="14" name="Picture 13">
            <a:extLst>
              <a:ext uri="{FF2B5EF4-FFF2-40B4-BE49-F238E27FC236}">
                <a16:creationId xmlns:a16="http://schemas.microsoft.com/office/drawing/2014/main" id="{92EB2C4D-DE98-99DB-1B61-A098D7C3123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26116" y1="55413" x2="26687" y2="56893"/>
                        <a14:foregroundMark x1="27155" y1="54712" x2="26739" y2="55491"/>
                        <a14:backgroundMark x1="62617" y1="55218" x2="52077" y2="62266"/>
                        <a14:backgroundMark x1="52077" y1="62266" x2="43302" y2="65226"/>
                        <a14:backgroundMark x1="43302" y1="65226" x2="31308" y2="65615"/>
                        <a14:backgroundMark x1="31308" y1="65615" x2="29803" y2="64369"/>
                        <a14:backgroundMark x1="56750" y1="57282" x2="51558" y2="64019"/>
                        <a14:backgroundMark x1="51558" y1="64019" x2="41173" y2="64759"/>
                        <a14:backgroundMark x1="41173" y1="64759" x2="40914" y2="63318"/>
                        <a14:backgroundMark x1="61734" y1="52570" x2="43146" y2="63668"/>
                        <a14:backgroundMark x1="59242" y1="55413" x2="52336" y2="59463"/>
                        <a14:backgroundMark x1="62773" y1="51752" x2="55296" y2="58100"/>
                        <a14:backgroundMark x1="55296" y1="58100" x2="48598" y2="61371"/>
                        <a14:backgroundMark x1="40654" y1="62227" x2="42420" y2="63824"/>
                        <a14:backgroundMark x1="41589" y1="62072" x2="42783" y2="63396"/>
                        <a14:backgroundMark x1="41225" y1="62072" x2="39616" y2="63474"/>
                        <a14:backgroundMark x1="56854" y1="57087" x2="59346" y2="58411"/>
                        <a14:backgroundMark x1="69522" y1="47508" x2="68536" y2="48832"/>
                        <a14:backgroundMark x1="39927" y1="62773" x2="38422" y2="63746"/>
                        <a14:backgroundMark x1="47404" y1="42640" x2="47404" y2="42640"/>
                        <a14:backgroundMark x1="51869" y1="40070" x2="51869" y2="40070"/>
                        <a14:backgroundMark x1="54361" y1="38629" x2="54361" y2="38629"/>
                        <a14:backgroundMark x1="69626" y1="46963" x2="69626" y2="46963"/>
                        <a14:backgroundMark x1="53583" y1="56464" x2="53583" y2="56464"/>
                        <a14:backgroundMark x1="53583" y1="56542" x2="46210" y2="61137"/>
                        <a14:backgroundMark x1="46210" y1="61137" x2="45950" y2="61526"/>
                      </a14:backgroundRemoval>
                    </a14:imgEffect>
                  </a14:imgLayer>
                </a14:imgProps>
              </a:ext>
            </a:extLst>
          </a:blip>
          <a:stretch>
            <a:fillRect/>
          </a:stretch>
        </p:blipFill>
        <p:spPr>
          <a:xfrm>
            <a:off x="2542462" y="2818711"/>
            <a:ext cx="3625156" cy="4833541"/>
          </a:xfrm>
          <a:prstGeom prst="rect">
            <a:avLst/>
          </a:prstGeom>
        </p:spPr>
      </p:pic>
      <p:pic>
        <p:nvPicPr>
          <p:cNvPr id="15" name="Picture 14">
            <a:extLst>
              <a:ext uri="{FF2B5EF4-FFF2-40B4-BE49-F238E27FC236}">
                <a16:creationId xmlns:a16="http://schemas.microsoft.com/office/drawing/2014/main" id="{37BD6E42-8026-5205-2C03-6E86F706DCC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backgroundMark x1="30062" y1="69821" x2="42731" y2="74572"/>
                        <a14:backgroundMark x1="42731" y1="74572" x2="57373" y2="75545"/>
                        <a14:backgroundMark x1="57373" y1="75545" x2="63240" y2="71768"/>
                        <a14:backgroundMark x1="36033" y1="71184" x2="50052" y2="74104"/>
                        <a14:backgroundMark x1="50052" y1="74104" x2="61838" y2="72352"/>
                        <a14:backgroundMark x1="61838" y1="72352" x2="62721" y2="71963"/>
                        <a14:backgroundMark x1="65317" y1="72936" x2="51506" y2="78037"/>
                        <a14:backgroundMark x1="34216" y1="72547" x2="57736" y2="74065"/>
                        <a14:backgroundMark x1="57736" y1="74065" x2="59086" y2="73910"/>
                        <a14:backgroundMark x1="62980" y1="71573" x2="58827" y2="80607"/>
                        <a14:backgroundMark x1="42056" y1="72936" x2="64642" y2="75234"/>
                        <a14:backgroundMark x1="64642" y1="75234" x2="47092" y2="77531"/>
                        <a14:backgroundMark x1="47092" y1="77531" x2="43614" y2="73520"/>
                        <a14:backgroundMark x1="37383" y1="73131" x2="56957" y2="73520"/>
                        <a14:backgroundMark x1="46314" y1="72936" x2="45742" y2="75974"/>
                        <a14:backgroundMark x1="60903" y1="74182" x2="56490" y2="79712"/>
                        <a14:backgroundMark x1="63499" y1="77765" x2="43354" y2="73754"/>
                        <a14:backgroundMark x1="43354" y1="73754" x2="43146" y2="73754"/>
                        <a14:backgroundMark x1="54621" y1="73871" x2="50571" y2="75545"/>
                        <a14:backgroundMark x1="55763" y1="70561" x2="56854" y2="72079"/>
                      </a14:backgroundRemoval>
                    </a14:imgEffect>
                  </a14:imgLayer>
                </a14:imgProps>
              </a:ext>
            </a:extLst>
          </a:blip>
          <a:stretch>
            <a:fillRect/>
          </a:stretch>
        </p:blipFill>
        <p:spPr>
          <a:xfrm>
            <a:off x="495537" y="3006626"/>
            <a:ext cx="3343283" cy="4457710"/>
          </a:xfrm>
          <a:prstGeom prst="rect">
            <a:avLst/>
          </a:prstGeom>
        </p:spPr>
      </p:pic>
    </p:spTree>
    <p:extLst>
      <p:ext uri="{BB962C8B-B14F-4D97-AF65-F5344CB8AC3E}">
        <p14:creationId xmlns:p14="http://schemas.microsoft.com/office/powerpoint/2010/main" val="81006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2400" dirty="0"/>
              <a:t>  </a:t>
            </a:r>
            <a:r>
              <a:rPr lang="en-US" sz="1600" dirty="0"/>
              <a:t> ESP32 IOT Shield</a:t>
            </a:r>
          </a:p>
        </p:txBody>
      </p:sp>
      <p:pic>
        <p:nvPicPr>
          <p:cNvPr id="5" name="Content Placeholder 4">
            <a:extLst>
              <a:ext uri="{FF2B5EF4-FFF2-40B4-BE49-F238E27FC236}">
                <a16:creationId xmlns:a16="http://schemas.microsoft.com/office/drawing/2014/main" id="{D28C669D-DBA4-FC5C-7A21-59F0C8E99F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413" b="92385" l="6003" r="92094">
                        <a14:foregroundMark x1="24744" y1="19639" x2="28404" y2="33667"/>
                        <a14:foregroundMark x1="28404" y1="33667" x2="46852" y2="36273"/>
                        <a14:foregroundMark x1="46852" y1="36273" x2="45242" y2="51102"/>
                        <a14:foregroundMark x1="58712" y1="61723" x2="56223" y2="47495"/>
                        <a14:foregroundMark x1="56223" y1="47495" x2="61786" y2="36072"/>
                        <a14:foregroundMark x1="61786" y1="36072" x2="55344" y2="42084"/>
                        <a14:foregroundMark x1="8346" y1="9619" x2="17277" y2="9218"/>
                        <a14:foregroundMark x1="17277" y1="9218" x2="60615" y2="9218"/>
                        <a14:foregroundMark x1="58712" y1="7816" x2="82870" y2="10421"/>
                        <a14:foregroundMark x1="82870" y1="10421" x2="89751" y2="42084"/>
                        <a14:foregroundMark x1="89751" y1="42084" x2="88141" y2="80561"/>
                        <a14:foregroundMark x1="88141" y1="80561" x2="81406" y2="89780"/>
                        <a14:foregroundMark x1="81406" y1="89780" x2="16398" y2="85772"/>
                        <a14:foregroundMark x1="16398" y1="85772" x2="10395" y2="75351"/>
                        <a14:foregroundMark x1="10395" y1="75351" x2="9224" y2="11623"/>
                        <a14:foregroundMark x1="9224" y1="11623" x2="7906" y2="30461"/>
                        <a14:foregroundMark x1="7906" y1="30461" x2="15227" y2="46894"/>
                        <a14:foregroundMark x1="15227" y1="46894" x2="43924" y2="63928"/>
                        <a14:foregroundMark x1="43924" y1="63928" x2="50659" y2="72144"/>
                        <a14:foregroundMark x1="50659" y1="72144" x2="65007" y2="79960"/>
                        <a14:foregroundMark x1="65007" y1="79960" x2="63543" y2="53707"/>
                        <a14:foregroundMark x1="63543" y1="53707" x2="49488" y2="47695"/>
                        <a14:foregroundMark x1="49488" y1="47695" x2="39678" y2="49499"/>
                        <a14:foregroundMark x1="39678" y1="49499" x2="66325" y2="43487"/>
                        <a14:foregroundMark x1="66325" y1="43487" x2="81113" y2="33267"/>
                        <a14:foregroundMark x1="81113" y1="33267" x2="80527" y2="67735"/>
                        <a14:foregroundMark x1="80527" y1="67735" x2="73353" y2="77756"/>
                        <a14:foregroundMark x1="73353" y1="77756" x2="68960" y2="75952"/>
                        <a14:foregroundMark x1="91508" y1="27455" x2="90190" y2="90180"/>
                        <a14:foregroundMark x1="90190" y1="90180" x2="61640" y2="91583"/>
                        <a14:foregroundMark x1="61640" y1="91583" x2="17570" y2="89178"/>
                        <a14:foregroundMark x1="17570" y1="89178" x2="10102" y2="83968"/>
                        <a14:foregroundMark x1="8785" y1="57515" x2="6442" y2="89780"/>
                        <a14:foregroundMark x1="6442" y1="89780" x2="12445" y2="86373"/>
                        <a14:foregroundMark x1="22694" y1="80160" x2="22840" y2="80361"/>
                        <a14:foregroundMark x1="8199" y1="66733" x2="6881" y2="50301"/>
                        <a14:foregroundMark x1="6442" y1="73948" x2="6442" y2="75551"/>
                        <a14:foregroundMark x1="7467" y1="10421" x2="7174" y2="49299"/>
                        <a14:foregroundMark x1="7028" y1="17635" x2="6735" y2="22044"/>
                        <a14:foregroundMark x1="7760" y1="9619" x2="8638" y2="8617"/>
                        <a14:foregroundMark x1="11567" y1="6613" x2="8346" y2="10220"/>
                        <a14:foregroundMark x1="86823" y1="9218" x2="90776" y2="15230"/>
                        <a14:foregroundMark x1="88287" y1="7415" x2="91654" y2="18437"/>
                        <a14:foregroundMark x1="89605" y1="9218" x2="90922" y2="22445"/>
                        <a14:foregroundMark x1="91215" y1="9820" x2="91801" y2="16834"/>
                        <a14:foregroundMark x1="92094" y1="26253" x2="92094" y2="71343"/>
                        <a14:foregroundMark x1="87116" y1="63928" x2="87701" y2="63527"/>
                        <a14:foregroundMark x1="86676" y1="64930" x2="84773" y2="70541"/>
                        <a14:foregroundMark x1="86823" y1="92585" x2="91947" y2="87174"/>
                        <a14:foregroundMark x1="6003" y1="84369" x2="6003" y2="85772"/>
                      </a14:backgroundRemoval>
                    </a14:imgEffect>
                  </a14:imgLayer>
                </a14:imgProps>
              </a:ext>
            </a:extLst>
          </a:blip>
          <a:stretch>
            <a:fillRect/>
          </a:stretch>
        </p:blipFill>
        <p:spPr>
          <a:xfrm>
            <a:off x="953940" y="2066521"/>
            <a:ext cx="4608181" cy="3366739"/>
          </a:xfrm>
        </p:spPr>
      </p:pic>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AA963567-6A0B-953D-23FF-ADB945ABE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B5F5189-5985-5A35-6036-B3D69B64D00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6" b="92949" l="9646" r="91819">
                        <a14:foregroundMark x1="10134" y1="14103" x2="13675" y2="63462"/>
                        <a14:foregroundMark x1="13675" y1="63462" x2="11600" y2="84135"/>
                        <a14:foregroundMark x1="13431" y1="15385" x2="83028" y2="16026"/>
                        <a14:foregroundMark x1="88278" y1="17788" x2="90110" y2="81731"/>
                        <a14:foregroundMark x1="90110" y1="81731" x2="87790" y2="90545"/>
                        <a14:foregroundMark x1="87790" y1="90545" x2="11111" y2="89583"/>
                        <a14:foregroundMark x1="53602" y1="91667" x2="74725" y2="92949"/>
                        <a14:foregroundMark x1="90232" y1="90224" x2="90720" y2="92147"/>
                        <a14:foregroundMark x1="89621" y1="14904" x2="91819" y2="33173"/>
                        <a14:foregroundMark x1="91819" y1="33173" x2="91819" y2="37340"/>
                        <a14:foregroundMark x1="91697" y1="40385" x2="91697" y2="58173"/>
                        <a14:foregroundMark x1="9646" y1="92147" x2="20391" y2="87660"/>
                      </a14:backgroundRemoval>
                    </a14:imgEffect>
                  </a14:imgLayer>
                </a14:imgProps>
              </a:ext>
            </a:extLst>
          </a:blip>
          <a:stretch>
            <a:fillRect/>
          </a:stretch>
        </p:blipFill>
        <p:spPr>
          <a:xfrm>
            <a:off x="5981221" y="1823676"/>
            <a:ext cx="4737579" cy="3609584"/>
          </a:xfrm>
          <a:prstGeom prst="rect">
            <a:avLst/>
          </a:prstGeom>
        </p:spPr>
      </p:pic>
    </p:spTree>
    <p:extLst>
      <p:ext uri="{BB962C8B-B14F-4D97-AF65-F5344CB8AC3E}">
        <p14:creationId xmlns:p14="http://schemas.microsoft.com/office/powerpoint/2010/main" val="2777809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2400" dirty="0"/>
              <a:t>  </a:t>
            </a:r>
            <a:r>
              <a:rPr lang="en-US" sz="1600" dirty="0"/>
              <a:t> ESP32 IOT Shield</a:t>
            </a:r>
          </a:p>
        </p:txBody>
      </p:sp>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circuit board with many small white buttons&#10;&#10;Description automatically generated with medium confidence">
            <a:extLst>
              <a:ext uri="{FF2B5EF4-FFF2-40B4-BE49-F238E27FC236}">
                <a16:creationId xmlns:a16="http://schemas.microsoft.com/office/drawing/2014/main" id="{3D65907E-916F-1A33-2602-FD8998ACED47}"/>
              </a:ext>
            </a:extLst>
          </p:cNvPr>
          <p:cNvPicPr>
            <a:picLocks noChangeAspect="1"/>
          </p:cNvPicPr>
          <p:nvPr/>
        </p:nvPicPr>
        <p:blipFill rotWithShape="1">
          <a:blip r:embed="rId3">
            <a:extLst>
              <a:ext uri="{28A0092B-C50C-407E-A947-70E740481C1C}">
                <a14:useLocalDpi xmlns:a14="http://schemas.microsoft.com/office/drawing/2010/main" val="0"/>
              </a:ext>
            </a:extLst>
          </a:blip>
          <a:srcRect l="25225" t="23052" r="27634" b="24044"/>
          <a:stretch/>
        </p:blipFill>
        <p:spPr>
          <a:xfrm>
            <a:off x="838200" y="1690688"/>
            <a:ext cx="5257800" cy="3933739"/>
          </a:xfrm>
          <a:prstGeom prst="rect">
            <a:avLst/>
          </a:prstGeom>
        </p:spPr>
      </p:pic>
      <p:pic>
        <p:nvPicPr>
          <p:cNvPr id="16" name="Picture 15" descr="A black circuit board with white text&#10;&#10;Description automatically generated">
            <a:extLst>
              <a:ext uri="{FF2B5EF4-FFF2-40B4-BE49-F238E27FC236}">
                <a16:creationId xmlns:a16="http://schemas.microsoft.com/office/drawing/2014/main" id="{BC4CE753-716A-7365-F42A-20AA0D11AAD6}"/>
              </a:ext>
            </a:extLst>
          </p:cNvPr>
          <p:cNvPicPr>
            <a:picLocks noChangeAspect="1"/>
          </p:cNvPicPr>
          <p:nvPr/>
        </p:nvPicPr>
        <p:blipFill rotWithShape="1">
          <a:blip r:embed="rId4">
            <a:extLst>
              <a:ext uri="{28A0092B-C50C-407E-A947-70E740481C1C}">
                <a14:useLocalDpi xmlns:a14="http://schemas.microsoft.com/office/drawing/2010/main" val="0"/>
              </a:ext>
            </a:extLst>
          </a:blip>
          <a:srcRect l="18924" t="20317" r="29965" b="23373"/>
          <a:stretch/>
        </p:blipFill>
        <p:spPr>
          <a:xfrm>
            <a:off x="6096000" y="1690688"/>
            <a:ext cx="5355848" cy="3933739"/>
          </a:xfrm>
          <a:prstGeom prst="rect">
            <a:avLst/>
          </a:prstGeom>
        </p:spPr>
      </p:pic>
    </p:spTree>
    <p:extLst>
      <p:ext uri="{BB962C8B-B14F-4D97-AF65-F5344CB8AC3E}">
        <p14:creationId xmlns:p14="http://schemas.microsoft.com/office/powerpoint/2010/main" val="8133184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1800" dirty="0">
                <a:latin typeface="+mn-lt"/>
              </a:rPr>
              <a:t>   </a:t>
            </a:r>
            <a:r>
              <a:rPr lang="en-US" sz="1800" dirty="0" err="1">
                <a:latin typeface="+mn-lt"/>
              </a:rPr>
              <a:t>Sơ</a:t>
            </a:r>
            <a:r>
              <a:rPr lang="en-US" sz="1800" dirty="0">
                <a:latin typeface="+mn-lt"/>
              </a:rPr>
              <a:t> </a:t>
            </a:r>
            <a:r>
              <a:rPr lang="en-US" sz="1800" dirty="0" err="1">
                <a:latin typeface="+mn-lt"/>
              </a:rPr>
              <a:t>đồ</a:t>
            </a:r>
            <a:r>
              <a:rPr lang="en-US" sz="1800" dirty="0">
                <a:latin typeface="+mn-lt"/>
              </a:rPr>
              <a:t> </a:t>
            </a:r>
            <a:r>
              <a:rPr lang="en-US" sz="1800" dirty="0" err="1">
                <a:latin typeface="+mn-lt"/>
              </a:rPr>
              <a:t>kết</a:t>
            </a:r>
            <a:r>
              <a:rPr lang="en-US" sz="1800" dirty="0">
                <a:latin typeface="+mn-lt"/>
              </a:rPr>
              <a:t> </a:t>
            </a:r>
            <a:r>
              <a:rPr lang="en-US" sz="1800" dirty="0" err="1">
                <a:latin typeface="+mn-lt"/>
              </a:rPr>
              <a:t>nối</a:t>
            </a:r>
            <a:endParaRPr lang="en-US" sz="1800" dirty="0">
              <a:latin typeface="+mn-lt"/>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6DB672-D6BC-9DD5-889E-C0BDB8F70E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5753" y1="71106" x2="56698" y2="73209"/>
                        <a14:backgroundMark x1="56698" y1="73209" x2="62980" y2="73014"/>
                        <a14:backgroundMark x1="62409" y1="72819" x2="53115" y2="76830"/>
                        <a14:backgroundMark x1="63551" y1="73014" x2="55919" y2="74494"/>
                      </a14:backgroundRemoval>
                    </a14:imgEffect>
                  </a14:imgLayer>
                </a14:imgProps>
              </a:ext>
            </a:extLst>
          </a:blip>
          <a:stretch>
            <a:fillRect/>
          </a:stretch>
        </p:blipFill>
        <p:spPr>
          <a:xfrm>
            <a:off x="342211" y="-628889"/>
            <a:ext cx="5753789" cy="7671719"/>
          </a:xfrm>
          <a:prstGeom prst="rect">
            <a:avLst/>
          </a:prstGeom>
        </p:spPr>
      </p:pic>
      <p:pic>
        <p:nvPicPr>
          <p:cNvPr id="6" name="Picture 5">
            <a:extLst>
              <a:ext uri="{FF2B5EF4-FFF2-40B4-BE49-F238E27FC236}">
                <a16:creationId xmlns:a16="http://schemas.microsoft.com/office/drawing/2014/main" id="{24DD6DCB-D295-82F1-9DC6-85E3258AF937}"/>
              </a:ext>
            </a:extLst>
          </p:cNvPr>
          <p:cNvPicPr>
            <a:picLocks noChangeAspect="1"/>
          </p:cNvPicPr>
          <p:nvPr/>
        </p:nvPicPr>
        <p:blipFill rotWithShape="1">
          <a:blip r:embed="rId5"/>
          <a:srcRect l="4445" t="1945" r="6110" b="1598"/>
          <a:stretch/>
        </p:blipFill>
        <p:spPr>
          <a:xfrm rot="16200000">
            <a:off x="5867053" y="194915"/>
            <a:ext cx="4845052" cy="6966642"/>
          </a:xfrm>
          <a:prstGeom prst="rect">
            <a:avLst/>
          </a:prstGeom>
        </p:spPr>
      </p:pic>
    </p:spTree>
    <p:extLst>
      <p:ext uri="{BB962C8B-B14F-4D97-AF65-F5344CB8AC3E}">
        <p14:creationId xmlns:p14="http://schemas.microsoft.com/office/powerpoint/2010/main" val="3852972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3.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pic>
        <p:nvPicPr>
          <p:cNvPr id="5" name="Content Placeholder 4">
            <a:extLst>
              <a:ext uri="{FF2B5EF4-FFF2-40B4-BE49-F238E27FC236}">
                <a16:creationId xmlns:a16="http://schemas.microsoft.com/office/drawing/2014/main" id="{6459E2CD-42A7-D1AD-A71A-7B0DBE3E2DAB}"/>
              </a:ext>
            </a:extLst>
          </p:cNvPr>
          <p:cNvPicPr>
            <a:picLocks noGrp="1" noChangeAspect="1"/>
          </p:cNvPicPr>
          <p:nvPr>
            <p:ph idx="1"/>
          </p:nvPr>
        </p:nvPicPr>
        <p:blipFill>
          <a:blip r:embed="rId2"/>
          <a:stretch>
            <a:fillRect/>
          </a:stretch>
        </p:blipFill>
        <p:spPr>
          <a:xfrm>
            <a:off x="838200" y="2005147"/>
            <a:ext cx="10515600" cy="4215176"/>
          </a:xfr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7ABFCBD0-8BCC-020D-FA71-D4BE2A42D994}"/>
                  </a:ext>
                </a:extLst>
              </p14:cNvPr>
              <p14:cNvContentPartPr/>
              <p14:nvPr/>
            </p14:nvContentPartPr>
            <p14:xfrm>
              <a:off x="1056640" y="2365121"/>
              <a:ext cx="1118520" cy="25920"/>
            </p14:xfrm>
          </p:contentPart>
        </mc:Choice>
        <mc:Fallback xmlns="">
          <p:pic>
            <p:nvPicPr>
              <p:cNvPr id="18" name="Ink 17">
                <a:extLst>
                  <a:ext uri="{FF2B5EF4-FFF2-40B4-BE49-F238E27FC236}">
                    <a16:creationId xmlns:a16="http://schemas.microsoft.com/office/drawing/2014/main" id="{7ABFCBD0-8BCC-020D-FA71-D4BE2A42D994}"/>
                  </a:ext>
                </a:extLst>
              </p:cNvPr>
              <p:cNvPicPr/>
              <p:nvPr/>
            </p:nvPicPr>
            <p:blipFill>
              <a:blip r:embed="rId4"/>
              <a:stretch>
                <a:fillRect/>
              </a:stretch>
            </p:blipFill>
            <p:spPr>
              <a:xfrm>
                <a:off x="1039000" y="2347481"/>
                <a:ext cx="115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B4E361C-80C4-860A-08C7-B9A2C9D737FE}"/>
                  </a:ext>
                </a:extLst>
              </p14:cNvPr>
              <p14:cNvContentPartPr/>
              <p14:nvPr/>
            </p14:nvContentPartPr>
            <p14:xfrm>
              <a:off x="2885440" y="2767961"/>
              <a:ext cx="574200" cy="3600"/>
            </p14:xfrm>
          </p:contentPart>
        </mc:Choice>
        <mc:Fallback xmlns="">
          <p:pic>
            <p:nvPicPr>
              <p:cNvPr id="19" name="Ink 18">
                <a:extLst>
                  <a:ext uri="{FF2B5EF4-FFF2-40B4-BE49-F238E27FC236}">
                    <a16:creationId xmlns:a16="http://schemas.microsoft.com/office/drawing/2014/main" id="{CB4E361C-80C4-860A-08C7-B9A2C9D737FE}"/>
                  </a:ext>
                </a:extLst>
              </p:cNvPr>
              <p:cNvPicPr/>
              <p:nvPr/>
            </p:nvPicPr>
            <p:blipFill>
              <a:blip r:embed="rId6"/>
              <a:stretch>
                <a:fillRect/>
              </a:stretch>
            </p:blipFill>
            <p:spPr>
              <a:xfrm>
                <a:off x="2867800" y="2749961"/>
                <a:ext cx="609840" cy="39240"/>
              </a:xfrm>
              <a:prstGeom prst="rect">
                <a:avLst/>
              </a:prstGeom>
            </p:spPr>
          </p:pic>
        </mc:Fallback>
      </mc:AlternateContent>
      <p:grpSp>
        <p:nvGrpSpPr>
          <p:cNvPr id="22" name="Group 21">
            <a:extLst>
              <a:ext uri="{FF2B5EF4-FFF2-40B4-BE49-F238E27FC236}">
                <a16:creationId xmlns:a16="http://schemas.microsoft.com/office/drawing/2014/main" id="{EB796938-3E2D-AA52-612C-1FB5693C2AA7}"/>
              </a:ext>
            </a:extLst>
          </p:cNvPr>
          <p:cNvGrpSpPr/>
          <p:nvPr/>
        </p:nvGrpSpPr>
        <p:grpSpPr>
          <a:xfrm>
            <a:off x="9445720" y="5880161"/>
            <a:ext cx="564480" cy="360"/>
            <a:chOff x="9445720" y="5494267"/>
            <a:chExt cx="564480" cy="3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588D0FC-CDDA-AE96-A546-6F5EE63CC26E}"/>
                    </a:ext>
                  </a:extLst>
                </p14:cNvPr>
                <p14:cNvContentPartPr/>
                <p14:nvPr/>
              </p14:nvContentPartPr>
              <p14:xfrm>
                <a:off x="9605200" y="5494267"/>
                <a:ext cx="360" cy="360"/>
              </p14:xfrm>
            </p:contentPart>
          </mc:Choice>
          <mc:Fallback xmlns="">
            <p:pic>
              <p:nvPicPr>
                <p:cNvPr id="20" name="Ink 19">
                  <a:extLst>
                    <a:ext uri="{FF2B5EF4-FFF2-40B4-BE49-F238E27FC236}">
                      <a16:creationId xmlns:a16="http://schemas.microsoft.com/office/drawing/2014/main" id="{A588D0FC-CDDA-AE96-A546-6F5EE63CC26E}"/>
                    </a:ext>
                  </a:extLst>
                </p:cNvPr>
                <p:cNvPicPr/>
                <p:nvPr/>
              </p:nvPicPr>
              <p:blipFill>
                <a:blip r:embed="rId8"/>
                <a:stretch>
                  <a:fillRect/>
                </a:stretch>
              </p:blipFill>
              <p:spPr>
                <a:xfrm>
                  <a:off x="9587200" y="54766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BD7EA88B-F5D8-E89C-FCBB-BC44DE855893}"/>
                    </a:ext>
                  </a:extLst>
                </p14:cNvPr>
                <p14:cNvContentPartPr/>
                <p14:nvPr/>
              </p14:nvContentPartPr>
              <p14:xfrm>
                <a:off x="9445720" y="5494267"/>
                <a:ext cx="564480" cy="360"/>
              </p14:xfrm>
            </p:contentPart>
          </mc:Choice>
          <mc:Fallback xmlns="">
            <p:pic>
              <p:nvPicPr>
                <p:cNvPr id="21" name="Ink 20">
                  <a:extLst>
                    <a:ext uri="{FF2B5EF4-FFF2-40B4-BE49-F238E27FC236}">
                      <a16:creationId xmlns:a16="http://schemas.microsoft.com/office/drawing/2014/main" id="{BD7EA88B-F5D8-E89C-FCBB-BC44DE855893}"/>
                    </a:ext>
                  </a:extLst>
                </p:cNvPr>
                <p:cNvPicPr/>
                <p:nvPr/>
              </p:nvPicPr>
              <p:blipFill>
                <a:blip r:embed="rId10"/>
                <a:stretch>
                  <a:fillRect/>
                </a:stretch>
              </p:blipFill>
              <p:spPr>
                <a:xfrm>
                  <a:off x="9427720" y="5476627"/>
                  <a:ext cx="600120" cy="36000"/>
                </a:xfrm>
                <a:prstGeom prst="rect">
                  <a:avLst/>
                </a:prstGeom>
              </p:spPr>
            </p:pic>
          </mc:Fallback>
        </mc:AlternateContent>
      </p:grpSp>
      <p:sp>
        <p:nvSpPr>
          <p:cNvPr id="23" name="TextBox 22">
            <a:extLst>
              <a:ext uri="{FF2B5EF4-FFF2-40B4-BE49-F238E27FC236}">
                <a16:creationId xmlns:a16="http://schemas.microsoft.com/office/drawing/2014/main" id="{9A18150A-E1BE-3F1A-AFF0-161BF6D04552}"/>
              </a:ext>
            </a:extLst>
          </p:cNvPr>
          <p:cNvSpPr txBox="1"/>
          <p:nvPr/>
        </p:nvSpPr>
        <p:spPr>
          <a:xfrm>
            <a:off x="1056640" y="1247538"/>
            <a:ext cx="2818701" cy="369332"/>
          </a:xfrm>
          <a:prstGeom prst="rect">
            <a:avLst/>
          </a:prstGeom>
          <a:noFill/>
        </p:spPr>
        <p:txBody>
          <a:bodyPr wrap="square" rtlCol="0">
            <a:spAutoFit/>
          </a:bodyPr>
          <a:lstStyle/>
          <a:p>
            <a:r>
              <a:rPr lang="en-US" b="1" dirty="0"/>
              <a:t>3.0 </a:t>
            </a:r>
            <a:r>
              <a:rPr lang="en-US" b="1" dirty="0" err="1"/>
              <a:t>Tạo</a:t>
            </a:r>
            <a:r>
              <a:rPr lang="en-US" b="1" dirty="0"/>
              <a:t> Template</a:t>
            </a:r>
          </a:p>
        </p:txBody>
      </p:sp>
      <p:pic>
        <p:nvPicPr>
          <p:cNvPr id="3" name="Picture 2" descr="Linh Kiện Điện Tử, Module, Công Cụ, Kit phát triển, Cảm biến,Sản phẩm công  nghệ">
            <a:extLst>
              <a:ext uri="{FF2B5EF4-FFF2-40B4-BE49-F238E27FC236}">
                <a16:creationId xmlns:a16="http://schemas.microsoft.com/office/drawing/2014/main" id="{319F972B-9810-AA5F-6422-1FDE34F47D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7707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3.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sp>
        <p:nvSpPr>
          <p:cNvPr id="23" name="TextBox 22">
            <a:extLst>
              <a:ext uri="{FF2B5EF4-FFF2-40B4-BE49-F238E27FC236}">
                <a16:creationId xmlns:a16="http://schemas.microsoft.com/office/drawing/2014/main" id="{9A18150A-E1BE-3F1A-AFF0-161BF6D04552}"/>
              </a:ext>
            </a:extLst>
          </p:cNvPr>
          <p:cNvSpPr txBox="1"/>
          <p:nvPr/>
        </p:nvSpPr>
        <p:spPr>
          <a:xfrm>
            <a:off x="1056640" y="1247538"/>
            <a:ext cx="2818701" cy="369332"/>
          </a:xfrm>
          <a:prstGeom prst="rect">
            <a:avLst/>
          </a:prstGeom>
          <a:noFill/>
        </p:spPr>
        <p:txBody>
          <a:bodyPr wrap="square" rtlCol="0">
            <a:spAutoFit/>
          </a:bodyPr>
          <a:lstStyle/>
          <a:p>
            <a:r>
              <a:rPr lang="en-US" b="1" dirty="0"/>
              <a:t>3.0 </a:t>
            </a:r>
            <a:r>
              <a:rPr lang="en-US" b="1" dirty="0" err="1"/>
              <a:t>Tạo</a:t>
            </a:r>
            <a:r>
              <a:rPr lang="en-US" b="1" dirty="0"/>
              <a:t> Template</a:t>
            </a:r>
          </a:p>
        </p:txBody>
      </p:sp>
      <p:pic>
        <p:nvPicPr>
          <p:cNvPr id="4" name="Picture 3">
            <a:extLst>
              <a:ext uri="{FF2B5EF4-FFF2-40B4-BE49-F238E27FC236}">
                <a16:creationId xmlns:a16="http://schemas.microsoft.com/office/drawing/2014/main" id="{CE194FD9-6205-B358-2180-210EFD8BDC32}"/>
              </a:ext>
            </a:extLst>
          </p:cNvPr>
          <p:cNvPicPr>
            <a:picLocks noChangeAspect="1"/>
          </p:cNvPicPr>
          <p:nvPr/>
        </p:nvPicPr>
        <p:blipFill>
          <a:blip r:embed="rId2"/>
          <a:stretch>
            <a:fillRect/>
          </a:stretch>
        </p:blipFill>
        <p:spPr>
          <a:xfrm>
            <a:off x="2465990" y="1844675"/>
            <a:ext cx="6753225" cy="4648200"/>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5E10CA4B-C4FE-A9B9-0572-68BC58CF5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93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600" b="1" dirty="0"/>
              <a:t>3.1 </a:t>
            </a:r>
            <a:r>
              <a:rPr lang="en-US" sz="1600" b="1" dirty="0" err="1"/>
              <a:t>Datastream</a:t>
            </a:r>
            <a:endParaRPr lang="en-US" sz="1600" b="1" dirty="0"/>
          </a:p>
          <a:p>
            <a:pPr marL="0" indent="0">
              <a:buNone/>
            </a:pPr>
            <a:r>
              <a:rPr lang="en-US" sz="1600" dirty="0" err="1"/>
              <a:t>Thiết</a:t>
            </a:r>
            <a:r>
              <a:rPr lang="en-US" sz="1600" dirty="0"/>
              <a:t> </a:t>
            </a:r>
            <a:r>
              <a:rPr lang="en-US" sz="1600" dirty="0" err="1"/>
              <a:t>lập</a:t>
            </a:r>
            <a:r>
              <a:rPr lang="en-US" sz="1600" dirty="0"/>
              <a:t> </a:t>
            </a:r>
            <a:r>
              <a:rPr lang="en-US" sz="1600" dirty="0" err="1"/>
              <a:t>các</a:t>
            </a:r>
            <a:r>
              <a:rPr lang="en-US" sz="1600" dirty="0"/>
              <a:t> </a:t>
            </a:r>
            <a:r>
              <a:rPr lang="en-US" sz="1600" dirty="0" err="1"/>
              <a:t>giá</a:t>
            </a:r>
            <a:r>
              <a:rPr lang="en-US" sz="1600" dirty="0"/>
              <a:t> </a:t>
            </a:r>
            <a:r>
              <a:rPr lang="en-US" sz="1600" dirty="0" err="1"/>
              <a:t>trị</a:t>
            </a:r>
            <a:r>
              <a:rPr lang="en-US" sz="1600" dirty="0"/>
              <a:t> </a:t>
            </a:r>
            <a:r>
              <a:rPr lang="en-US" sz="1600" dirty="0" err="1"/>
              <a:t>datastream</a:t>
            </a:r>
            <a:r>
              <a:rPr lang="en-US" sz="1600" dirty="0"/>
              <a:t> </a:t>
            </a:r>
            <a:r>
              <a:rPr lang="en-US" sz="1600" dirty="0" err="1"/>
              <a:t>như</a:t>
            </a:r>
            <a:r>
              <a:rPr lang="en-US" sz="1600" dirty="0"/>
              <a:t> </a:t>
            </a:r>
            <a:r>
              <a:rPr lang="en-US" sz="1600" dirty="0" err="1"/>
              <a:t>sau</a:t>
            </a:r>
            <a:r>
              <a:rPr lang="en-US" sz="1600" dirty="0"/>
              <a:t>:</a:t>
            </a:r>
          </a:p>
          <a:p>
            <a:pPr>
              <a:buFontTx/>
              <a:buChar char="-"/>
            </a:pPr>
            <a:r>
              <a:rPr lang="en-US" sz="1600" dirty="0">
                <a:solidFill>
                  <a:schemeClr val="accent1"/>
                </a:solidFill>
              </a:rPr>
              <a:t>Temp</a:t>
            </a:r>
            <a:r>
              <a:rPr lang="en-US" sz="1600" dirty="0"/>
              <a:t> (V0) : </a:t>
            </a:r>
            <a:r>
              <a:rPr lang="en-US" sz="1600" dirty="0" err="1"/>
              <a:t>Biến</a:t>
            </a:r>
            <a:r>
              <a:rPr lang="en-US" sz="1600" dirty="0"/>
              <a:t> </a:t>
            </a:r>
            <a:r>
              <a:rPr lang="en-US" sz="1600" dirty="0" err="1"/>
              <a:t>theo</a:t>
            </a:r>
            <a:r>
              <a:rPr lang="en-US" sz="1600" dirty="0"/>
              <a:t> </a:t>
            </a:r>
            <a:r>
              <a:rPr lang="en-US" sz="1600" dirty="0" err="1"/>
              <a:t>dõi</a:t>
            </a:r>
            <a:r>
              <a:rPr lang="en-US" sz="1600" dirty="0"/>
              <a:t> </a:t>
            </a:r>
            <a:r>
              <a:rPr lang="en-US" sz="1600" dirty="0" err="1"/>
              <a:t>nhiệt</a:t>
            </a:r>
            <a:r>
              <a:rPr lang="en-US" sz="1600" dirty="0"/>
              <a:t> </a:t>
            </a:r>
            <a:r>
              <a:rPr lang="en-US" sz="1600" dirty="0" err="1"/>
              <a:t>độ</a:t>
            </a:r>
            <a:r>
              <a:rPr lang="en-US" sz="1600" dirty="0"/>
              <a:t> </a:t>
            </a:r>
            <a:r>
              <a:rPr lang="en-US" sz="1600" dirty="0" err="1"/>
              <a:t>môi</a:t>
            </a:r>
            <a:r>
              <a:rPr lang="en-US" sz="1600" dirty="0"/>
              <a:t> </a:t>
            </a:r>
            <a:r>
              <a:rPr lang="en-US" sz="1600" dirty="0" err="1"/>
              <a:t>trường</a:t>
            </a:r>
            <a:endParaRPr lang="en-US" sz="1600" dirty="0"/>
          </a:p>
          <a:p>
            <a:pPr>
              <a:buFontTx/>
              <a:buChar char="-"/>
            </a:pPr>
            <a:r>
              <a:rPr lang="en-US" sz="1600" dirty="0" err="1">
                <a:solidFill>
                  <a:schemeClr val="accent1"/>
                </a:solidFill>
              </a:rPr>
              <a:t>Humi</a:t>
            </a:r>
            <a:r>
              <a:rPr lang="en-US" sz="1600" dirty="0"/>
              <a:t> (V1) : </a:t>
            </a:r>
            <a:r>
              <a:rPr lang="en-US" sz="1600" dirty="0" err="1"/>
              <a:t>Biến</a:t>
            </a:r>
            <a:r>
              <a:rPr lang="en-US" sz="1600" dirty="0"/>
              <a:t> </a:t>
            </a:r>
            <a:r>
              <a:rPr lang="en-US" sz="1600" dirty="0" err="1"/>
              <a:t>theo</a:t>
            </a:r>
            <a:r>
              <a:rPr lang="en-US" sz="1600" dirty="0"/>
              <a:t> </a:t>
            </a:r>
            <a:r>
              <a:rPr lang="en-US" sz="1600" dirty="0" err="1"/>
              <a:t>dõi</a:t>
            </a:r>
            <a:r>
              <a:rPr lang="en-US" sz="1600" dirty="0"/>
              <a:t> </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endParaRPr lang="en-US" sz="1600" dirty="0"/>
          </a:p>
          <a:p>
            <a:pPr>
              <a:buFontTx/>
              <a:buChar char="-"/>
            </a:pPr>
            <a:r>
              <a:rPr lang="en-US" sz="1600" dirty="0">
                <a:solidFill>
                  <a:schemeClr val="accent1"/>
                </a:solidFill>
              </a:rPr>
              <a:t>Soil Moisture </a:t>
            </a:r>
            <a:r>
              <a:rPr lang="en-US" sz="1600" dirty="0"/>
              <a:t>(V2) : </a:t>
            </a:r>
            <a:r>
              <a:rPr lang="en-US" sz="1600" dirty="0" err="1"/>
              <a:t>Biến</a:t>
            </a:r>
            <a:r>
              <a:rPr lang="en-US" sz="1600" dirty="0"/>
              <a:t> </a:t>
            </a:r>
            <a:r>
              <a:rPr lang="en-US" sz="1600" dirty="0" err="1"/>
              <a:t>theo</a:t>
            </a:r>
            <a:r>
              <a:rPr lang="en-US" sz="1600" dirty="0"/>
              <a:t> </a:t>
            </a:r>
            <a:r>
              <a:rPr lang="en-US" sz="1600" dirty="0" err="1"/>
              <a:t>dõi</a:t>
            </a:r>
            <a:r>
              <a:rPr lang="en-US" sz="1600" dirty="0"/>
              <a:t> </a:t>
            </a:r>
            <a:r>
              <a:rPr lang="en-US" sz="1600" dirty="0" err="1"/>
              <a:t>độ</a:t>
            </a:r>
            <a:r>
              <a:rPr lang="en-US" sz="1600" dirty="0"/>
              <a:t> </a:t>
            </a:r>
            <a:r>
              <a:rPr lang="en-US" sz="1600" dirty="0" err="1"/>
              <a:t>ẩm</a:t>
            </a:r>
            <a:r>
              <a:rPr lang="en-US" sz="1600" dirty="0"/>
              <a:t> </a:t>
            </a:r>
            <a:r>
              <a:rPr lang="en-US" sz="1600" dirty="0" err="1"/>
              <a:t>đất</a:t>
            </a:r>
            <a:endParaRPr lang="en-US" sz="1600" dirty="0"/>
          </a:p>
          <a:p>
            <a:pPr>
              <a:buFontTx/>
              <a:buChar char="-"/>
            </a:pPr>
            <a:r>
              <a:rPr lang="en-US" sz="1600" dirty="0">
                <a:solidFill>
                  <a:schemeClr val="accent1"/>
                </a:solidFill>
              </a:rPr>
              <a:t>Check Data </a:t>
            </a:r>
            <a:r>
              <a:rPr lang="en-US" sz="1600" dirty="0"/>
              <a:t>(V3) : </a:t>
            </a:r>
            <a:r>
              <a:rPr lang="en-US" sz="1600" dirty="0" err="1"/>
              <a:t>Biến</a:t>
            </a:r>
            <a:r>
              <a:rPr lang="en-US" sz="1600" dirty="0"/>
              <a:t> </a:t>
            </a:r>
            <a:r>
              <a:rPr lang="en-US" sz="1600" dirty="0" err="1"/>
              <a:t>nút</a:t>
            </a:r>
            <a:r>
              <a:rPr lang="en-US" sz="1600" dirty="0"/>
              <a:t> </a:t>
            </a:r>
            <a:r>
              <a:rPr lang="en-US" sz="1600" dirty="0" err="1"/>
              <a:t>nhấn</a:t>
            </a:r>
            <a:r>
              <a:rPr lang="en-US" sz="1600" dirty="0"/>
              <a:t> dung </a:t>
            </a:r>
            <a:r>
              <a:rPr lang="en-US" sz="1600" dirty="0" err="1"/>
              <a:t>để</a:t>
            </a:r>
            <a:r>
              <a:rPr lang="en-US" sz="1600" dirty="0"/>
              <a:t> </a:t>
            </a:r>
            <a:r>
              <a:rPr lang="en-US" sz="1600" dirty="0" err="1"/>
              <a:t>kiểm</a:t>
            </a:r>
            <a:r>
              <a:rPr lang="en-US" sz="1600" dirty="0"/>
              <a:t> </a:t>
            </a:r>
            <a:r>
              <a:rPr lang="en-US" sz="1600" dirty="0" err="1"/>
              <a:t>tra</a:t>
            </a:r>
            <a:r>
              <a:rPr lang="en-US" sz="1600" dirty="0"/>
              <a:t> </a:t>
            </a:r>
            <a:r>
              <a:rPr lang="en-US" sz="1600" dirty="0" err="1"/>
              <a:t>các</a:t>
            </a:r>
            <a:r>
              <a:rPr lang="en-US" sz="1600" dirty="0"/>
              <a:t> </a:t>
            </a:r>
            <a:r>
              <a:rPr lang="en-US" sz="1600" dirty="0" err="1"/>
              <a:t>thông</a:t>
            </a:r>
            <a:r>
              <a:rPr lang="en-US" sz="1600" dirty="0"/>
              <a:t> </a:t>
            </a:r>
            <a:r>
              <a:rPr lang="en-US" sz="1600" dirty="0" err="1"/>
              <a:t>số</a:t>
            </a:r>
            <a:r>
              <a:rPr lang="en-US" sz="1600" dirty="0"/>
              <a:t> </a:t>
            </a:r>
            <a:r>
              <a:rPr lang="en-US" sz="1600" dirty="0" err="1"/>
              <a:t>thời</a:t>
            </a:r>
            <a:r>
              <a:rPr lang="en-US" sz="1600" dirty="0"/>
              <a:t> </a:t>
            </a:r>
            <a:r>
              <a:rPr lang="en-US" sz="1600" dirty="0" err="1"/>
              <a:t>điểm</a:t>
            </a:r>
            <a:r>
              <a:rPr lang="en-US" sz="1600" dirty="0"/>
              <a:t> </a:t>
            </a:r>
            <a:r>
              <a:rPr lang="en-US" sz="1600" dirty="0" err="1"/>
              <a:t>hiện</a:t>
            </a:r>
            <a:r>
              <a:rPr lang="en-US" sz="1600" dirty="0"/>
              <a:t> </a:t>
            </a:r>
            <a:r>
              <a:rPr lang="en-US" sz="1600" dirty="0" err="1"/>
              <a:t>tại</a:t>
            </a:r>
            <a:endParaRPr lang="en-US" sz="1600" dirty="0"/>
          </a:p>
          <a:p>
            <a:pPr>
              <a:buFontTx/>
              <a:buChar char="-"/>
            </a:pPr>
            <a:r>
              <a:rPr lang="en-US" sz="1600" dirty="0">
                <a:solidFill>
                  <a:schemeClr val="accent1"/>
                </a:solidFill>
              </a:rPr>
              <a:t>Auto Warning </a:t>
            </a:r>
            <a:r>
              <a:rPr lang="en-US" sz="1600" dirty="0"/>
              <a:t>(V4) : </a:t>
            </a:r>
            <a:r>
              <a:rPr lang="en-US" sz="1600" dirty="0" err="1"/>
              <a:t>Biến</a:t>
            </a:r>
            <a:r>
              <a:rPr lang="en-US" sz="1600" dirty="0"/>
              <a:t> dung </a:t>
            </a:r>
            <a:r>
              <a:rPr lang="en-US" sz="1600" dirty="0" err="1"/>
              <a:t>để</a:t>
            </a:r>
            <a:r>
              <a:rPr lang="en-US" sz="1600" dirty="0"/>
              <a:t> </a:t>
            </a:r>
            <a:r>
              <a:rPr lang="en-US" sz="1600" dirty="0" err="1"/>
              <a:t>bật</a:t>
            </a:r>
            <a:r>
              <a:rPr lang="en-US" sz="1600" dirty="0"/>
              <a:t> </a:t>
            </a:r>
            <a:r>
              <a:rPr lang="en-US" sz="1600" dirty="0" err="1"/>
              <a:t>tắt</a:t>
            </a:r>
            <a:r>
              <a:rPr lang="en-US" sz="1600" dirty="0"/>
              <a:t> </a:t>
            </a:r>
            <a:r>
              <a:rPr lang="en-US" sz="1600" dirty="0" err="1"/>
              <a:t>chế</a:t>
            </a:r>
            <a:r>
              <a:rPr lang="en-US" sz="1600" dirty="0"/>
              <a:t> </a:t>
            </a:r>
            <a:r>
              <a:rPr lang="en-US" sz="1600" dirty="0" err="1"/>
              <a:t>độ</a:t>
            </a:r>
            <a:r>
              <a:rPr lang="en-US" sz="1600" dirty="0"/>
              <a:t> </a:t>
            </a:r>
            <a:r>
              <a:rPr lang="en-US" sz="1600" dirty="0" err="1"/>
              <a:t>cảnh</a:t>
            </a:r>
            <a:r>
              <a:rPr lang="en-US" sz="1600" dirty="0"/>
              <a:t> </a:t>
            </a:r>
            <a:r>
              <a:rPr lang="en-US" sz="1600" dirty="0" err="1"/>
              <a:t>báo</a:t>
            </a:r>
            <a:r>
              <a:rPr lang="en-US" sz="1600" dirty="0"/>
              <a:t> </a:t>
            </a:r>
            <a:r>
              <a:rPr lang="en-US" sz="1600" dirty="0" err="1"/>
              <a:t>khi</a:t>
            </a:r>
            <a:r>
              <a:rPr lang="en-US" sz="1600" dirty="0"/>
              <a:t> </a:t>
            </a:r>
            <a:r>
              <a:rPr lang="en-US" sz="1600" dirty="0" err="1"/>
              <a:t>các</a:t>
            </a:r>
            <a:r>
              <a:rPr lang="en-US" sz="1600" dirty="0"/>
              <a:t> </a:t>
            </a:r>
            <a:r>
              <a:rPr lang="en-US" sz="1600" dirty="0" err="1"/>
              <a:t>thông</a:t>
            </a:r>
            <a:r>
              <a:rPr lang="en-US" sz="1600" dirty="0"/>
              <a:t> </a:t>
            </a:r>
            <a:r>
              <a:rPr lang="en-US" sz="1600" dirty="0" err="1"/>
              <a:t>số</a:t>
            </a:r>
            <a:r>
              <a:rPr lang="en-US" sz="1600" dirty="0"/>
              <a:t> Temp, </a:t>
            </a:r>
            <a:r>
              <a:rPr lang="en-US" sz="1600" dirty="0" err="1"/>
              <a:t>Humi</a:t>
            </a:r>
            <a:r>
              <a:rPr lang="en-US" sz="1600" dirty="0"/>
              <a:t>, Soil Moisture </a:t>
            </a:r>
            <a:r>
              <a:rPr lang="en-US" sz="1600" dirty="0" err="1"/>
              <a:t>không</a:t>
            </a:r>
            <a:r>
              <a:rPr lang="en-US" sz="1600" dirty="0"/>
              <a:t> </a:t>
            </a:r>
            <a:r>
              <a:rPr lang="en-US" sz="1600" dirty="0" err="1"/>
              <a:t>nằm</a:t>
            </a:r>
            <a:r>
              <a:rPr lang="en-US" sz="1600" dirty="0"/>
              <a:t> </a:t>
            </a:r>
            <a:r>
              <a:rPr lang="en-US" sz="1600" dirty="0" err="1"/>
              <a:t>trong</a:t>
            </a:r>
            <a:r>
              <a:rPr lang="en-US" sz="1600" dirty="0"/>
              <a:t> </a:t>
            </a:r>
            <a:r>
              <a:rPr lang="en-US" sz="1600" dirty="0" err="1"/>
              <a:t>khoảng</a:t>
            </a:r>
            <a:r>
              <a:rPr lang="en-US" sz="1600" dirty="0"/>
              <a:t> an </a:t>
            </a:r>
            <a:r>
              <a:rPr lang="en-US" sz="1600" dirty="0" err="1"/>
              <a:t>toàn</a:t>
            </a:r>
            <a:r>
              <a:rPr lang="en-US" sz="1600" dirty="0"/>
              <a:t> </a:t>
            </a:r>
            <a:r>
              <a:rPr lang="en-US" sz="1600" dirty="0" err="1"/>
              <a:t>người</a:t>
            </a:r>
            <a:r>
              <a:rPr lang="en-US" sz="1600" dirty="0"/>
              <a:t> </a:t>
            </a:r>
            <a:r>
              <a:rPr lang="en-US" sz="1600" dirty="0" err="1"/>
              <a:t>dùng</a:t>
            </a:r>
            <a:r>
              <a:rPr lang="en-US" sz="1600" dirty="0"/>
              <a:t> </a:t>
            </a:r>
            <a:r>
              <a:rPr lang="en-US" sz="1600" dirty="0" err="1"/>
              <a:t>cài</a:t>
            </a:r>
            <a:r>
              <a:rPr lang="en-US" sz="1600" dirty="0"/>
              <a:t> </a:t>
            </a:r>
            <a:r>
              <a:rPr lang="en-US" sz="1600" dirty="0" err="1"/>
              <a:t>đặt</a:t>
            </a:r>
            <a:endParaRPr lang="en-US" sz="1600" dirty="0"/>
          </a:p>
        </p:txBody>
      </p:sp>
      <p:pic>
        <p:nvPicPr>
          <p:cNvPr id="9" name="Picture 8">
            <a:extLst>
              <a:ext uri="{FF2B5EF4-FFF2-40B4-BE49-F238E27FC236}">
                <a16:creationId xmlns:a16="http://schemas.microsoft.com/office/drawing/2014/main" id="{A4616DEE-6365-F782-3FAF-261C899AA70B}"/>
              </a:ext>
            </a:extLst>
          </p:cNvPr>
          <p:cNvPicPr>
            <a:picLocks noChangeAspect="1"/>
          </p:cNvPicPr>
          <p:nvPr/>
        </p:nvPicPr>
        <p:blipFill>
          <a:blip r:embed="rId2"/>
          <a:stretch>
            <a:fillRect/>
          </a:stretch>
        </p:blipFill>
        <p:spPr>
          <a:xfrm>
            <a:off x="1636974" y="3563098"/>
            <a:ext cx="8649478" cy="300047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71875CDC-3ED8-AEDA-4766-EF0A19653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49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a:solidFill>
                  <a:schemeClr val="accent1"/>
                </a:solidFill>
              </a:rPr>
              <a:t>Temp</a:t>
            </a:r>
          </a:p>
        </p:txBody>
      </p:sp>
      <p:pic>
        <p:nvPicPr>
          <p:cNvPr id="5" name="Picture 4">
            <a:extLst>
              <a:ext uri="{FF2B5EF4-FFF2-40B4-BE49-F238E27FC236}">
                <a16:creationId xmlns:a16="http://schemas.microsoft.com/office/drawing/2014/main" id="{640A80BC-B30F-DD47-8CA2-D0E10D62FBC2}"/>
              </a:ext>
            </a:extLst>
          </p:cNvPr>
          <p:cNvPicPr>
            <a:picLocks noChangeAspect="1"/>
          </p:cNvPicPr>
          <p:nvPr/>
        </p:nvPicPr>
        <p:blipFill>
          <a:blip r:embed="rId2"/>
          <a:stretch>
            <a:fillRect/>
          </a:stretch>
        </p:blipFill>
        <p:spPr>
          <a:xfrm>
            <a:off x="2784314" y="1533343"/>
            <a:ext cx="6313034" cy="4843239"/>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41E33891-1A34-A853-2BAF-74ED2C5C3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64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err="1">
                <a:solidFill>
                  <a:schemeClr val="accent1"/>
                </a:solidFill>
              </a:rPr>
              <a:t>Humi</a:t>
            </a:r>
            <a:endParaRPr lang="en-US" sz="1800" dirty="0">
              <a:solidFill>
                <a:schemeClr val="accent1"/>
              </a:solidFill>
            </a:endParaRPr>
          </a:p>
        </p:txBody>
      </p:sp>
      <p:pic>
        <p:nvPicPr>
          <p:cNvPr id="6" name="Picture 5">
            <a:extLst>
              <a:ext uri="{FF2B5EF4-FFF2-40B4-BE49-F238E27FC236}">
                <a16:creationId xmlns:a16="http://schemas.microsoft.com/office/drawing/2014/main" id="{DD9AF49B-EBDF-11BD-C97A-E3760B62DFFD}"/>
              </a:ext>
            </a:extLst>
          </p:cNvPr>
          <p:cNvPicPr>
            <a:picLocks noChangeAspect="1"/>
          </p:cNvPicPr>
          <p:nvPr/>
        </p:nvPicPr>
        <p:blipFill>
          <a:blip r:embed="rId2"/>
          <a:stretch>
            <a:fillRect/>
          </a:stretch>
        </p:blipFill>
        <p:spPr>
          <a:xfrm>
            <a:off x="2849628" y="1726164"/>
            <a:ext cx="6259053" cy="476671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804A3654-C25C-CE6B-F67B-4F975B9FAD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456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Soil Moisture</a:t>
            </a:r>
          </a:p>
        </p:txBody>
      </p:sp>
      <p:pic>
        <p:nvPicPr>
          <p:cNvPr id="5" name="Picture 4">
            <a:extLst>
              <a:ext uri="{FF2B5EF4-FFF2-40B4-BE49-F238E27FC236}">
                <a16:creationId xmlns:a16="http://schemas.microsoft.com/office/drawing/2014/main" id="{979DD85C-031A-878F-61AF-B405CC9DED26}"/>
              </a:ext>
            </a:extLst>
          </p:cNvPr>
          <p:cNvPicPr>
            <a:picLocks noChangeAspect="1"/>
          </p:cNvPicPr>
          <p:nvPr/>
        </p:nvPicPr>
        <p:blipFill>
          <a:blip r:embed="rId2"/>
          <a:stretch>
            <a:fillRect/>
          </a:stretch>
        </p:blipFill>
        <p:spPr>
          <a:xfrm>
            <a:off x="2929034" y="1679510"/>
            <a:ext cx="6081061" cy="465474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B9A44553-A1AE-F40B-BD0A-EF2D607B6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78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761803" y="350196"/>
            <a:ext cx="4646904" cy="1624520"/>
          </a:xfrm>
        </p:spPr>
        <p:txBody>
          <a:bodyPr anchor="ctr">
            <a:normAutofit/>
          </a:bodyPr>
          <a:lstStyle/>
          <a:p>
            <a:r>
              <a:rPr lang="en-US" sz="4000"/>
              <a:t>Mục lục</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761803" y="2285999"/>
            <a:ext cx="4646905" cy="3613149"/>
          </a:xfrm>
        </p:spPr>
        <p:txBody>
          <a:bodyPr anchor="ctr">
            <a:noAutofit/>
          </a:bodyPr>
          <a:lstStyle/>
          <a:p>
            <a:pPr marL="342900" indent="-342900">
              <a:buAutoNum type="arabicPeriod"/>
            </a:pPr>
            <a:endParaRPr lang="en-US" sz="1800" dirty="0"/>
          </a:p>
          <a:p>
            <a:pPr marL="342900" indent="-342900">
              <a:buAutoNum type="arabicPeriod"/>
            </a:pPr>
            <a:r>
              <a:rPr lang="en-US" sz="1800" dirty="0" err="1"/>
              <a:t>Các</a:t>
            </a:r>
            <a:r>
              <a:rPr lang="en-US" sz="1800" dirty="0"/>
              <a:t> </a:t>
            </a:r>
            <a:r>
              <a:rPr lang="en-US" sz="1800" dirty="0" err="1"/>
              <a:t>yếu</a:t>
            </a:r>
            <a:r>
              <a:rPr lang="en-US" sz="1800" dirty="0"/>
              <a:t> </a:t>
            </a:r>
            <a:r>
              <a:rPr lang="en-US" sz="1800" dirty="0" err="1"/>
              <a:t>tố</a:t>
            </a:r>
            <a:r>
              <a:rPr lang="en-US" sz="1800" dirty="0"/>
              <a:t> </a:t>
            </a:r>
            <a:r>
              <a:rPr lang="en-US" sz="1800" dirty="0" err="1"/>
              <a:t>nhiệt</a:t>
            </a:r>
            <a:r>
              <a:rPr lang="en-US" sz="1800" dirty="0"/>
              <a:t> </a:t>
            </a:r>
            <a:r>
              <a:rPr lang="en-US" sz="1800" dirty="0" err="1"/>
              <a:t>độ</a:t>
            </a:r>
            <a:r>
              <a:rPr lang="en-US" sz="1800" dirty="0"/>
              <a:t> </a:t>
            </a:r>
            <a:r>
              <a:rPr lang="en-US" sz="1800" dirty="0" err="1"/>
              <a:t>độ</a:t>
            </a:r>
            <a:r>
              <a:rPr lang="en-US" sz="1800" dirty="0"/>
              <a:t> </a:t>
            </a:r>
            <a:r>
              <a:rPr lang="en-US" sz="1800" dirty="0" err="1"/>
              <a:t>ẩm</a:t>
            </a:r>
            <a:r>
              <a:rPr lang="en-US" sz="1800" dirty="0"/>
              <a:t> </a:t>
            </a:r>
            <a:r>
              <a:rPr lang="en-US" sz="1800" dirty="0" err="1"/>
              <a:t>không</a:t>
            </a:r>
            <a:r>
              <a:rPr lang="en-US" sz="1800" dirty="0"/>
              <a:t> </a:t>
            </a:r>
            <a:r>
              <a:rPr lang="en-US" sz="1800" dirty="0" err="1"/>
              <a:t>khí</a:t>
            </a:r>
            <a:r>
              <a:rPr lang="en-US" sz="1800" dirty="0"/>
              <a:t>, </a:t>
            </a:r>
            <a:r>
              <a:rPr lang="en-US" sz="1800" dirty="0" err="1"/>
              <a:t>độ</a:t>
            </a:r>
            <a:r>
              <a:rPr lang="en-US" sz="1800" dirty="0"/>
              <a:t> </a:t>
            </a:r>
            <a:r>
              <a:rPr lang="en-US" sz="1800" dirty="0" err="1"/>
              <a:t>ẩm</a:t>
            </a:r>
            <a:r>
              <a:rPr lang="en-US" sz="1800" dirty="0"/>
              <a:t> </a:t>
            </a:r>
            <a:r>
              <a:rPr lang="en-US" sz="1800" dirty="0" err="1"/>
              <a:t>đất</a:t>
            </a:r>
            <a:r>
              <a:rPr lang="en-US" sz="1800" dirty="0"/>
              <a:t> </a:t>
            </a:r>
            <a:r>
              <a:rPr lang="en-US" sz="1800" dirty="0" err="1"/>
              <a:t>ảnh</a:t>
            </a:r>
            <a:r>
              <a:rPr lang="en-US" sz="1800" dirty="0"/>
              <a:t> </a:t>
            </a:r>
            <a:r>
              <a:rPr lang="en-US" sz="1800" dirty="0" err="1"/>
              <a:t>hưởng</a:t>
            </a:r>
            <a:r>
              <a:rPr lang="en-US" sz="1800" dirty="0"/>
              <a:t> </a:t>
            </a:r>
            <a:r>
              <a:rPr lang="en-US" sz="1800" dirty="0" err="1"/>
              <a:t>đến</a:t>
            </a:r>
            <a:r>
              <a:rPr lang="en-US" sz="1800" dirty="0"/>
              <a:t> </a:t>
            </a:r>
            <a:r>
              <a:rPr lang="en-US" sz="1800" dirty="0" err="1"/>
              <a:t>cây</a:t>
            </a:r>
            <a:r>
              <a:rPr lang="en-US" sz="1800" dirty="0"/>
              <a:t> </a:t>
            </a:r>
            <a:r>
              <a:rPr lang="en-US" sz="1800" dirty="0" err="1"/>
              <a:t>trồng</a:t>
            </a:r>
            <a:endParaRPr lang="en-US" sz="1800" dirty="0"/>
          </a:p>
          <a:p>
            <a:pPr marL="342900" indent="-342900">
              <a:buAutoNum type="arabicPeriod"/>
            </a:pPr>
            <a:r>
              <a:rPr lang="en-US" sz="1800" dirty="0" err="1"/>
              <a:t>Phần</a:t>
            </a:r>
            <a:r>
              <a:rPr lang="en-US" sz="1800" dirty="0"/>
              <a:t> </a:t>
            </a:r>
            <a:r>
              <a:rPr lang="en-US" sz="1800" dirty="0" err="1"/>
              <a:t>cứng</a:t>
            </a:r>
            <a:endParaRPr lang="en-US" sz="1800" dirty="0"/>
          </a:p>
          <a:p>
            <a:pPr marL="0" indent="0">
              <a:buNone/>
            </a:pPr>
            <a:r>
              <a:rPr lang="en-US" sz="1800" dirty="0"/>
              <a:t>     2.1 </a:t>
            </a:r>
            <a:r>
              <a:rPr lang="en-US" sz="1800" dirty="0" err="1"/>
              <a:t>Sơ</a:t>
            </a:r>
            <a:r>
              <a:rPr lang="en-US" sz="1800" dirty="0"/>
              <a:t> </a:t>
            </a:r>
            <a:r>
              <a:rPr lang="en-US" sz="1800" dirty="0" err="1"/>
              <a:t>đồ</a:t>
            </a:r>
            <a:r>
              <a:rPr lang="en-US" sz="1800" dirty="0"/>
              <a:t> </a:t>
            </a:r>
            <a:r>
              <a:rPr lang="en-US" sz="1800" dirty="0" err="1"/>
              <a:t>nguyên</a:t>
            </a:r>
            <a:r>
              <a:rPr lang="en-US" sz="1800" dirty="0"/>
              <a:t> </a:t>
            </a:r>
            <a:r>
              <a:rPr lang="en-US" sz="1800" dirty="0" err="1"/>
              <a:t>lý</a:t>
            </a:r>
            <a:endParaRPr lang="en-US" sz="1800" dirty="0"/>
          </a:p>
          <a:p>
            <a:pPr marL="0" indent="0">
              <a:buNone/>
            </a:pPr>
            <a:r>
              <a:rPr lang="en-US" sz="1800" dirty="0"/>
              <a:t>     2.2 </a:t>
            </a:r>
            <a:r>
              <a:rPr lang="en-US" sz="1800" dirty="0" err="1"/>
              <a:t>Các</a:t>
            </a:r>
            <a:r>
              <a:rPr lang="en-US" sz="1800" dirty="0"/>
              <a:t> </a:t>
            </a:r>
            <a:r>
              <a:rPr lang="en-US" sz="1800" dirty="0" err="1"/>
              <a:t>linh</a:t>
            </a:r>
            <a:r>
              <a:rPr lang="en-US" sz="1800" dirty="0"/>
              <a:t> </a:t>
            </a:r>
            <a:r>
              <a:rPr lang="en-US" sz="1800" dirty="0" err="1"/>
              <a:t>kiện</a:t>
            </a:r>
            <a:r>
              <a:rPr lang="en-US" sz="1800" dirty="0"/>
              <a:t> </a:t>
            </a:r>
            <a:r>
              <a:rPr lang="en-US" sz="1800" dirty="0" err="1"/>
              <a:t>cần</a:t>
            </a:r>
            <a:r>
              <a:rPr lang="en-US" sz="1800" dirty="0"/>
              <a:t> </a:t>
            </a:r>
            <a:r>
              <a:rPr lang="en-US" sz="1800" dirty="0" err="1"/>
              <a:t>thiết</a:t>
            </a:r>
            <a:endParaRPr lang="en-US" sz="1800" dirty="0"/>
          </a:p>
          <a:p>
            <a:pPr marL="0" indent="0">
              <a:buNone/>
            </a:pPr>
            <a:r>
              <a:rPr lang="en-US" sz="1800" dirty="0"/>
              <a:t>3.     </a:t>
            </a:r>
            <a:r>
              <a:rPr lang="en-US" sz="1800" dirty="0" err="1"/>
              <a:t>Hướng</a:t>
            </a:r>
            <a:r>
              <a:rPr lang="en-US" sz="1800" dirty="0"/>
              <a:t> </a:t>
            </a:r>
            <a:r>
              <a:rPr lang="en-US" sz="1800" dirty="0" err="1"/>
              <a:t>dẫn</a:t>
            </a:r>
            <a:r>
              <a:rPr lang="en-US" sz="1800" dirty="0"/>
              <a:t> </a:t>
            </a:r>
            <a:r>
              <a:rPr lang="en-US" sz="1800" dirty="0" err="1"/>
              <a:t>cài</a:t>
            </a:r>
            <a:r>
              <a:rPr lang="en-US" sz="1800" dirty="0"/>
              <a:t> </a:t>
            </a:r>
            <a:r>
              <a:rPr lang="en-US" sz="1800" dirty="0" err="1"/>
              <a:t>đặt</a:t>
            </a:r>
            <a:r>
              <a:rPr lang="en-US" sz="1800" dirty="0"/>
              <a:t> BLYNK </a:t>
            </a:r>
            <a:r>
              <a:rPr lang="en-US" sz="1800" dirty="0" err="1"/>
              <a:t>trên</a:t>
            </a:r>
            <a:r>
              <a:rPr lang="en-US" sz="1800" dirty="0"/>
              <a:t> Web</a:t>
            </a:r>
          </a:p>
          <a:p>
            <a:pPr marL="0" indent="0">
              <a:buNone/>
            </a:pPr>
            <a:r>
              <a:rPr lang="en-US" sz="1800" dirty="0"/>
              <a:t>      3.1 </a:t>
            </a:r>
            <a:r>
              <a:rPr lang="en-US" sz="1800" dirty="0" err="1"/>
              <a:t>Cài</a:t>
            </a:r>
            <a:r>
              <a:rPr lang="en-US" sz="1800" dirty="0"/>
              <a:t> </a:t>
            </a:r>
            <a:r>
              <a:rPr lang="en-US" sz="1800" dirty="0" err="1"/>
              <a:t>đặt</a:t>
            </a:r>
            <a:r>
              <a:rPr lang="en-US" sz="1800" dirty="0"/>
              <a:t> </a:t>
            </a:r>
            <a:r>
              <a:rPr lang="en-US" sz="1800" dirty="0" err="1"/>
              <a:t>Datastream</a:t>
            </a:r>
            <a:endParaRPr lang="en-US" sz="1800" dirty="0"/>
          </a:p>
          <a:p>
            <a:pPr marL="0" indent="0">
              <a:buNone/>
            </a:pPr>
            <a:r>
              <a:rPr lang="en-US" sz="1800" dirty="0"/>
              <a:t>      3.2 </a:t>
            </a:r>
            <a:r>
              <a:rPr lang="en-US" sz="1800" dirty="0" err="1"/>
              <a:t>Cài</a:t>
            </a:r>
            <a:r>
              <a:rPr lang="en-US" sz="1800" dirty="0"/>
              <a:t> </a:t>
            </a:r>
            <a:r>
              <a:rPr lang="en-US" sz="1800" dirty="0" err="1"/>
              <a:t>đặt</a:t>
            </a:r>
            <a:r>
              <a:rPr lang="en-US" sz="1800" dirty="0"/>
              <a:t> Web Dashboard</a:t>
            </a:r>
          </a:p>
          <a:p>
            <a:pPr marL="0" indent="0">
              <a:buNone/>
            </a:pPr>
            <a:r>
              <a:rPr lang="en-US" sz="1800" dirty="0"/>
              <a:t>      3.3 </a:t>
            </a:r>
            <a:r>
              <a:rPr lang="en-US" sz="1800" dirty="0" err="1"/>
              <a:t>Cài</a:t>
            </a:r>
            <a:r>
              <a:rPr lang="en-US" sz="1800" dirty="0"/>
              <a:t> </a:t>
            </a:r>
            <a:r>
              <a:rPr lang="en-US" sz="1800" dirty="0" err="1"/>
              <a:t>đặt</a:t>
            </a:r>
            <a:r>
              <a:rPr lang="en-US" sz="1800" dirty="0"/>
              <a:t> Events &amp; Notifications</a:t>
            </a:r>
          </a:p>
          <a:p>
            <a:pPr marL="0" indent="0">
              <a:buNone/>
            </a:pPr>
            <a:r>
              <a:rPr lang="en-US" sz="1800" dirty="0"/>
              <a:t>      3.4 </a:t>
            </a:r>
            <a:r>
              <a:rPr lang="en-US" sz="1800" dirty="0" err="1"/>
              <a:t>Tạo</a:t>
            </a:r>
            <a:r>
              <a:rPr lang="en-US" sz="1800" dirty="0"/>
              <a:t> Device</a:t>
            </a:r>
          </a:p>
          <a:p>
            <a:pPr marL="0" indent="0">
              <a:buNone/>
            </a:pPr>
            <a:r>
              <a:rPr lang="en-US" sz="1800" dirty="0"/>
              <a:t>4.      </a:t>
            </a:r>
            <a:r>
              <a:rPr lang="en-US" sz="1800" dirty="0" err="1"/>
              <a:t>Hướng</a:t>
            </a:r>
            <a:r>
              <a:rPr lang="en-US" sz="1800" dirty="0"/>
              <a:t> </a:t>
            </a:r>
            <a:r>
              <a:rPr lang="en-US" sz="1800" dirty="0" err="1"/>
              <a:t>dẫn</a:t>
            </a:r>
            <a:r>
              <a:rPr lang="en-US" sz="1800" dirty="0"/>
              <a:t> </a:t>
            </a:r>
            <a:r>
              <a:rPr lang="en-US" sz="1800" dirty="0" err="1"/>
              <a:t>cài</a:t>
            </a:r>
            <a:r>
              <a:rPr lang="en-US" sz="1800" dirty="0"/>
              <a:t> </a:t>
            </a:r>
            <a:r>
              <a:rPr lang="en-US" sz="1800" dirty="0" err="1"/>
              <a:t>đặt</a:t>
            </a:r>
            <a:r>
              <a:rPr lang="en-US" sz="1800" dirty="0"/>
              <a:t> BLYNK </a:t>
            </a:r>
            <a:r>
              <a:rPr lang="en-US" sz="1800" dirty="0" err="1"/>
              <a:t>trên</a:t>
            </a:r>
            <a:r>
              <a:rPr lang="en-US" sz="1800" dirty="0"/>
              <a:t> </a:t>
            </a:r>
            <a:r>
              <a:rPr lang="en-US" sz="1800" dirty="0" err="1"/>
              <a:t>điện</a:t>
            </a:r>
            <a:r>
              <a:rPr lang="en-US" sz="1800" dirty="0"/>
              <a:t> </a:t>
            </a:r>
            <a:r>
              <a:rPr lang="en-US" sz="1800" dirty="0" err="1"/>
              <a:t>thoại</a:t>
            </a:r>
            <a:endParaRPr lang="en-US" sz="1800" dirty="0"/>
          </a:p>
          <a:p>
            <a:pPr marL="0" indent="0">
              <a:buNone/>
            </a:pPr>
            <a:r>
              <a:rPr lang="en-US" sz="1800" dirty="0"/>
              <a:t>5.      </a:t>
            </a:r>
            <a:r>
              <a:rPr lang="en-US" sz="1800" dirty="0" err="1"/>
              <a:t>Các</a:t>
            </a:r>
            <a:r>
              <a:rPr lang="en-US" sz="1800" dirty="0"/>
              <a:t> </a:t>
            </a:r>
            <a:r>
              <a:rPr lang="en-US" sz="1800" dirty="0" err="1"/>
              <a:t>chức</a:t>
            </a:r>
            <a:r>
              <a:rPr lang="en-US" sz="1800" dirty="0"/>
              <a:t> </a:t>
            </a:r>
            <a:r>
              <a:rPr lang="en-US" sz="1800" dirty="0" err="1"/>
              <a:t>năng</a:t>
            </a:r>
            <a:r>
              <a:rPr lang="en-US" sz="1800" dirty="0"/>
              <a:t> </a:t>
            </a:r>
            <a:r>
              <a:rPr lang="en-US" sz="1800" dirty="0" err="1"/>
              <a:t>cơ</a:t>
            </a:r>
            <a:r>
              <a:rPr lang="en-US" sz="1800" dirty="0"/>
              <a:t> </a:t>
            </a:r>
            <a:r>
              <a:rPr lang="en-US" sz="1800" dirty="0" err="1"/>
              <a:t>bản</a:t>
            </a:r>
            <a:r>
              <a:rPr lang="en-US" sz="1800" dirty="0"/>
              <a:t> </a:t>
            </a:r>
            <a:r>
              <a:rPr lang="en-US" sz="1800" dirty="0" err="1"/>
              <a:t>của</a:t>
            </a:r>
            <a:r>
              <a:rPr lang="en-US" sz="1800" dirty="0"/>
              <a:t> </a:t>
            </a:r>
            <a:r>
              <a:rPr lang="en-US" sz="1800" dirty="0" err="1"/>
              <a:t>nút</a:t>
            </a:r>
            <a:r>
              <a:rPr lang="en-US" sz="1800" dirty="0"/>
              <a:t> </a:t>
            </a:r>
            <a:r>
              <a:rPr lang="en-US" sz="1800" dirty="0" err="1"/>
              <a:t>nhấn</a:t>
            </a:r>
            <a:r>
              <a:rPr lang="en-US" sz="1800" dirty="0"/>
              <a:t> SET, UP, DOWN</a:t>
            </a:r>
          </a:p>
          <a:p>
            <a:pPr marL="342900" indent="-342900">
              <a:buAutoNum type="arabicPeriod" startAt="3"/>
            </a:pPr>
            <a:endParaRPr lang="en-US" sz="1800" dirty="0"/>
          </a:p>
          <a:p>
            <a:pPr marL="0" indent="0">
              <a:buNone/>
            </a:pPr>
            <a:endParaRPr lang="en-US" sz="1800" dirty="0"/>
          </a:p>
        </p:txBody>
      </p:sp>
      <p:pic>
        <p:nvPicPr>
          <p:cNvPr id="13" name="Picture 12" descr="Exclamation mark on a yellow background">
            <a:extLst>
              <a:ext uri="{FF2B5EF4-FFF2-40B4-BE49-F238E27FC236}">
                <a16:creationId xmlns:a16="http://schemas.microsoft.com/office/drawing/2014/main" id="{F5A69379-FC25-4CFC-1A4D-8922BC6551BF}"/>
              </a:ext>
            </a:extLst>
          </p:cNvPr>
          <p:cNvPicPr>
            <a:picLocks noChangeAspect="1"/>
          </p:cNvPicPr>
          <p:nvPr/>
        </p:nvPicPr>
        <p:blipFill rotWithShape="1">
          <a:blip r:embed="rId2"/>
          <a:srcRect l="23088" r="10171"/>
          <a:stretch/>
        </p:blipFill>
        <p:spPr>
          <a:xfrm>
            <a:off x="6096000" y="1"/>
            <a:ext cx="6102825" cy="685800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89B2366F-47BF-BC3F-9834-EB40E033D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9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Check Data</a:t>
            </a:r>
          </a:p>
        </p:txBody>
      </p:sp>
      <p:pic>
        <p:nvPicPr>
          <p:cNvPr id="6" name="Picture 5">
            <a:extLst>
              <a:ext uri="{FF2B5EF4-FFF2-40B4-BE49-F238E27FC236}">
                <a16:creationId xmlns:a16="http://schemas.microsoft.com/office/drawing/2014/main" id="{AB374D1A-B592-37F6-708B-AE406DABB54B}"/>
              </a:ext>
            </a:extLst>
          </p:cNvPr>
          <p:cNvPicPr>
            <a:picLocks noChangeAspect="1"/>
          </p:cNvPicPr>
          <p:nvPr/>
        </p:nvPicPr>
        <p:blipFill>
          <a:blip r:embed="rId2"/>
          <a:stretch>
            <a:fillRect/>
          </a:stretch>
        </p:blipFill>
        <p:spPr>
          <a:xfrm>
            <a:off x="2798405" y="1698171"/>
            <a:ext cx="6059249" cy="4629539"/>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BED31CDD-92FC-8A79-9463-4AB7A0F21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3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Auto Warning</a:t>
            </a:r>
          </a:p>
        </p:txBody>
      </p:sp>
      <p:pic>
        <p:nvPicPr>
          <p:cNvPr id="5" name="Picture 4">
            <a:extLst>
              <a:ext uri="{FF2B5EF4-FFF2-40B4-BE49-F238E27FC236}">
                <a16:creationId xmlns:a16="http://schemas.microsoft.com/office/drawing/2014/main" id="{758A8697-A93E-A07B-43D1-24895F5B3774}"/>
              </a:ext>
            </a:extLst>
          </p:cNvPr>
          <p:cNvPicPr>
            <a:picLocks noChangeAspect="1"/>
          </p:cNvPicPr>
          <p:nvPr/>
        </p:nvPicPr>
        <p:blipFill>
          <a:blip r:embed="rId2"/>
          <a:stretch>
            <a:fillRect/>
          </a:stretch>
        </p:blipFill>
        <p:spPr>
          <a:xfrm>
            <a:off x="2873244" y="1780442"/>
            <a:ext cx="5934853" cy="4547268"/>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71500F59-3941-1CC9-D4FD-21D91158C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a:t>
            </a:r>
          </a:p>
        </p:txBody>
      </p:sp>
      <p:pic>
        <p:nvPicPr>
          <p:cNvPr id="5" name="Picture 4">
            <a:extLst>
              <a:ext uri="{FF2B5EF4-FFF2-40B4-BE49-F238E27FC236}">
                <a16:creationId xmlns:a16="http://schemas.microsoft.com/office/drawing/2014/main" id="{755605A9-3381-CAC3-8E22-DFF4F40C6755}"/>
              </a:ext>
            </a:extLst>
          </p:cNvPr>
          <p:cNvPicPr>
            <a:picLocks noChangeAspect="1"/>
          </p:cNvPicPr>
          <p:nvPr/>
        </p:nvPicPr>
        <p:blipFill>
          <a:blip r:embed="rId2"/>
          <a:stretch>
            <a:fillRect/>
          </a:stretch>
        </p:blipFill>
        <p:spPr>
          <a:xfrm>
            <a:off x="838200" y="1378029"/>
            <a:ext cx="10720873" cy="511484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A42F9FA5-9C6B-CD6C-36AF-09E0ABA37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0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a:t>
            </a:r>
            <a:r>
              <a:rPr lang="en-US" sz="1800" dirty="0" err="1"/>
              <a:t>Nút</a:t>
            </a:r>
            <a:r>
              <a:rPr lang="en-US" sz="1800" dirty="0"/>
              <a:t> </a:t>
            </a:r>
            <a:r>
              <a:rPr lang="en-US" sz="1800" dirty="0" err="1">
                <a:solidFill>
                  <a:schemeClr val="accent1"/>
                </a:solidFill>
              </a:rPr>
              <a:t>Tự</a:t>
            </a:r>
            <a:r>
              <a:rPr lang="en-US" sz="1800" dirty="0">
                <a:solidFill>
                  <a:schemeClr val="accent1"/>
                </a:solidFill>
              </a:rPr>
              <a:t> </a:t>
            </a:r>
            <a:r>
              <a:rPr lang="en-US" sz="1800" dirty="0" err="1">
                <a:solidFill>
                  <a:schemeClr val="accent1"/>
                </a:solidFill>
              </a:rPr>
              <a:t>động</a:t>
            </a:r>
            <a:r>
              <a:rPr lang="en-US" sz="1800" dirty="0">
                <a:solidFill>
                  <a:schemeClr val="accent1"/>
                </a:solidFill>
              </a:rPr>
              <a:t> </a:t>
            </a:r>
            <a:r>
              <a:rPr lang="en-US" sz="1800" dirty="0" err="1">
                <a:solidFill>
                  <a:schemeClr val="accent1"/>
                </a:solidFill>
              </a:rPr>
              <a:t>cảnh</a:t>
            </a:r>
            <a:r>
              <a:rPr lang="en-US" sz="1800" dirty="0">
                <a:solidFill>
                  <a:schemeClr val="accent1"/>
                </a:solidFill>
              </a:rPr>
              <a:t> </a:t>
            </a:r>
            <a:r>
              <a:rPr lang="en-US" sz="1800" dirty="0" err="1">
                <a:solidFill>
                  <a:schemeClr val="accent1"/>
                </a:solidFill>
              </a:rPr>
              <a:t>báo</a:t>
            </a:r>
            <a:endParaRPr lang="en-US" sz="1800" dirty="0">
              <a:solidFill>
                <a:schemeClr val="accent1"/>
              </a:solidFill>
            </a:endParaRPr>
          </a:p>
        </p:txBody>
      </p:sp>
      <p:pic>
        <p:nvPicPr>
          <p:cNvPr id="5" name="Picture 4">
            <a:extLst>
              <a:ext uri="{FF2B5EF4-FFF2-40B4-BE49-F238E27FC236}">
                <a16:creationId xmlns:a16="http://schemas.microsoft.com/office/drawing/2014/main" id="{423A3C49-2A3E-69CC-22FF-2E24178A2529}"/>
              </a:ext>
            </a:extLst>
          </p:cNvPr>
          <p:cNvPicPr>
            <a:picLocks noChangeAspect="1"/>
          </p:cNvPicPr>
          <p:nvPr/>
        </p:nvPicPr>
        <p:blipFill>
          <a:blip r:embed="rId2"/>
          <a:stretch>
            <a:fillRect/>
          </a:stretch>
        </p:blipFill>
        <p:spPr>
          <a:xfrm>
            <a:off x="3473981" y="1533343"/>
            <a:ext cx="5244037" cy="493589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3E8EED0-63CF-BC75-1225-63269F3B0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48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Label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6" name="Picture 5">
            <a:extLst>
              <a:ext uri="{FF2B5EF4-FFF2-40B4-BE49-F238E27FC236}">
                <a16:creationId xmlns:a16="http://schemas.microsoft.com/office/drawing/2014/main" id="{06769719-B492-A045-3AEA-BB6684EECAF7}"/>
              </a:ext>
            </a:extLst>
          </p:cNvPr>
          <p:cNvPicPr>
            <a:picLocks noChangeAspect="1"/>
          </p:cNvPicPr>
          <p:nvPr/>
        </p:nvPicPr>
        <p:blipFill>
          <a:blip r:embed="rId2"/>
          <a:stretch>
            <a:fillRect/>
          </a:stretch>
        </p:blipFill>
        <p:spPr>
          <a:xfrm>
            <a:off x="3011220" y="1456199"/>
            <a:ext cx="5339677" cy="503667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53E3F3E2-97B2-6697-0E46-BBE8C103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21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8" name="Picture 7">
            <a:extLst>
              <a:ext uri="{FF2B5EF4-FFF2-40B4-BE49-F238E27FC236}">
                <a16:creationId xmlns:a16="http://schemas.microsoft.com/office/drawing/2014/main" id="{8CC6C6AF-5804-8887-A283-8293FA0FB519}"/>
              </a:ext>
            </a:extLst>
          </p:cNvPr>
          <p:cNvPicPr>
            <a:picLocks noChangeAspect="1"/>
          </p:cNvPicPr>
          <p:nvPr/>
        </p:nvPicPr>
        <p:blipFill>
          <a:blip r:embed="rId2"/>
          <a:stretch>
            <a:fillRect/>
          </a:stretch>
        </p:blipFill>
        <p:spPr>
          <a:xfrm>
            <a:off x="2960675" y="1533343"/>
            <a:ext cx="5213173" cy="491209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B486E33C-01A5-58CC-3CF3-D19C1A2F4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90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b="1" dirty="0"/>
              <a:t>3.2 </a:t>
            </a:r>
            <a:r>
              <a:rPr lang="en-US" sz="1800" b="1" dirty="0" err="1"/>
              <a:t>Thiết</a:t>
            </a:r>
            <a:r>
              <a:rPr lang="en-US" sz="1800" b="1" dirty="0"/>
              <a:t> </a:t>
            </a:r>
            <a:r>
              <a:rPr lang="en-US" sz="1800" b="1" dirty="0" err="1"/>
              <a:t>lập</a:t>
            </a:r>
            <a:r>
              <a:rPr lang="en-US" sz="1800" b="1" dirty="0"/>
              <a:t> Web Dashboard</a:t>
            </a:r>
          </a:p>
          <a:p>
            <a:pPr marL="0" indent="0">
              <a:buNone/>
            </a:pPr>
            <a:r>
              <a:rPr lang="en-US" sz="1800" dirty="0"/>
              <a:t>    Label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5" name="Picture 4">
            <a:extLst>
              <a:ext uri="{FF2B5EF4-FFF2-40B4-BE49-F238E27FC236}">
                <a16:creationId xmlns:a16="http://schemas.microsoft.com/office/drawing/2014/main" id="{621506F8-AC12-1C9C-1348-26D13C8B9755}"/>
              </a:ext>
            </a:extLst>
          </p:cNvPr>
          <p:cNvPicPr>
            <a:picLocks noChangeAspect="1"/>
          </p:cNvPicPr>
          <p:nvPr/>
        </p:nvPicPr>
        <p:blipFill>
          <a:blip r:embed="rId2"/>
          <a:stretch>
            <a:fillRect/>
          </a:stretch>
        </p:blipFill>
        <p:spPr>
          <a:xfrm>
            <a:off x="3824656" y="1379356"/>
            <a:ext cx="5264817" cy="492840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2D802622-A3AA-B308-35FE-7C615F5B3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88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6" name="Picture 5">
            <a:extLst>
              <a:ext uri="{FF2B5EF4-FFF2-40B4-BE49-F238E27FC236}">
                <a16:creationId xmlns:a16="http://schemas.microsoft.com/office/drawing/2014/main" id="{1AA7AD27-143D-9132-161D-BBE230141B24}"/>
              </a:ext>
            </a:extLst>
          </p:cNvPr>
          <p:cNvPicPr>
            <a:picLocks noChangeAspect="1"/>
          </p:cNvPicPr>
          <p:nvPr/>
        </p:nvPicPr>
        <p:blipFill>
          <a:blip r:embed="rId2"/>
          <a:stretch>
            <a:fillRect/>
          </a:stretch>
        </p:blipFill>
        <p:spPr>
          <a:xfrm>
            <a:off x="3873832" y="1251503"/>
            <a:ext cx="5385630" cy="508100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52DD71F0-2A97-B7B7-2FD4-4A9FAA0D6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52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Label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đất</a:t>
            </a:r>
            <a:endParaRPr lang="en-US" sz="1800" dirty="0">
              <a:solidFill>
                <a:schemeClr val="accent1"/>
              </a:solidFill>
            </a:endParaRPr>
          </a:p>
        </p:txBody>
      </p:sp>
      <p:pic>
        <p:nvPicPr>
          <p:cNvPr id="5" name="Picture 4">
            <a:extLst>
              <a:ext uri="{FF2B5EF4-FFF2-40B4-BE49-F238E27FC236}">
                <a16:creationId xmlns:a16="http://schemas.microsoft.com/office/drawing/2014/main" id="{1330A4CF-4BFB-CCC7-F0B9-7A05EC041819}"/>
              </a:ext>
            </a:extLst>
          </p:cNvPr>
          <p:cNvPicPr>
            <a:picLocks noChangeAspect="1"/>
          </p:cNvPicPr>
          <p:nvPr/>
        </p:nvPicPr>
        <p:blipFill>
          <a:blip r:embed="rId2"/>
          <a:stretch>
            <a:fillRect/>
          </a:stretch>
        </p:blipFill>
        <p:spPr>
          <a:xfrm>
            <a:off x="3296578" y="1449127"/>
            <a:ext cx="5352899" cy="5043748"/>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1119BFEC-FD07-84DE-B4FE-30402A919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45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3.2 </a:t>
            </a:r>
            <a:r>
              <a:rPr lang="en-US" sz="1800" b="1" dirty="0" err="1"/>
              <a:t>Thiết</a:t>
            </a:r>
            <a:r>
              <a:rPr lang="en-US" sz="1800" b="1" dirty="0"/>
              <a:t> </a:t>
            </a:r>
            <a:r>
              <a:rPr lang="en-US" sz="1800" b="1" dirty="0" err="1"/>
              <a:t>lập</a:t>
            </a:r>
            <a:r>
              <a:rPr lang="en-US" sz="18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đất</a:t>
            </a:r>
            <a:endParaRPr lang="en-US" sz="1800" dirty="0">
              <a:solidFill>
                <a:schemeClr val="accent1"/>
              </a:solidFill>
            </a:endParaRPr>
          </a:p>
        </p:txBody>
      </p:sp>
      <p:pic>
        <p:nvPicPr>
          <p:cNvPr id="5" name="Picture 4">
            <a:extLst>
              <a:ext uri="{FF2B5EF4-FFF2-40B4-BE49-F238E27FC236}">
                <a16:creationId xmlns:a16="http://schemas.microsoft.com/office/drawing/2014/main" id="{237B9A0D-9117-DDEF-C30F-6320FA515070}"/>
              </a:ext>
            </a:extLst>
          </p:cNvPr>
          <p:cNvPicPr>
            <a:picLocks noChangeAspect="1"/>
          </p:cNvPicPr>
          <p:nvPr/>
        </p:nvPicPr>
        <p:blipFill>
          <a:blip r:embed="rId2"/>
          <a:stretch>
            <a:fillRect/>
          </a:stretch>
        </p:blipFill>
        <p:spPr>
          <a:xfrm>
            <a:off x="3326930" y="1344349"/>
            <a:ext cx="5277540" cy="4973715"/>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F5149A13-ABCE-12ED-0912-A3E4144D0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294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5" y="259556"/>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8" y="1121652"/>
            <a:ext cx="7586099" cy="4791468"/>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độ ẩm đất</a:t>
            </a:r>
          </a:p>
          <a:p>
            <a:pPr marL="0" indent="0">
              <a:lnSpc>
                <a:spcPct val="100000"/>
              </a:lnSpc>
              <a:buNone/>
            </a:pPr>
            <a:r>
              <a:rPr lang="vi-VN" sz="1400" dirty="0">
                <a:latin typeface="Calibri" panose="020F0502020204030204" pitchFamily="34" charset="0"/>
                <a:cs typeface="Calibri" panose="020F0502020204030204" pitchFamily="34" charset="0"/>
              </a:rPr>
              <a:t>Độ ẩm đất là lượng nước có trong đất, được tính bằng tỷ lệ giữa khối Lượng nước trong mẫu đất và khối lượng khô của mẫu đất đó. Độ ẩm đất đóng vai trò quan trọng trong nông nghiệp vì ảnh hưởng đến sự phát triển của cây trồng.</a:t>
            </a:r>
          </a:p>
          <a:p>
            <a:pPr marL="0" indent="0">
              <a:lnSpc>
                <a:spcPct val="100000"/>
              </a:lnSpc>
              <a:buNone/>
            </a:pPr>
            <a:r>
              <a:rPr lang="vi-VN" sz="1400" dirty="0">
                <a:latin typeface="Calibri" panose="020F0502020204030204" pitchFamily="34" charset="0"/>
                <a:cs typeface="Calibri" panose="020F0502020204030204" pitchFamily="34" charset="0"/>
              </a:rPr>
              <a:t>1. Ảnh hưởng đến quá trình sản xuất carbohydrate của cây: Độ ẩm đất căn thiết để sản xuất carbohydrate và duy trì tính hút nước của cây. Thiếu nước có thể làm giảm sự sinh trư</a:t>
            </a:r>
            <a:r>
              <a:rPr lang="en-US" sz="1400" dirty="0">
                <a:latin typeface="Calibri" panose="020F0502020204030204" pitchFamily="34" charset="0"/>
                <a:cs typeface="Calibri" panose="020F0502020204030204" pitchFamily="34" charset="0"/>
              </a:rPr>
              <a:t>ở</a:t>
            </a:r>
            <a:r>
              <a:rPr lang="vi-VN" sz="1400" dirty="0">
                <a:latin typeface="Calibri" panose="020F0502020204030204" pitchFamily="34" charset="0"/>
                <a:cs typeface="Calibri" panose="020F0502020204030204" pitchFamily="34" charset="0"/>
              </a:rPr>
              <a:t>ng của cây và khiến năng suất giảm.</a:t>
            </a:r>
          </a:p>
          <a:p>
            <a:pPr marL="0" indent="0">
              <a:lnSpc>
                <a:spcPct val="100000"/>
              </a:lnSpc>
              <a:buNone/>
            </a:pPr>
            <a:r>
              <a:rPr lang="vi-VN" sz="1400" dirty="0">
                <a:latin typeface="Calibri" panose="020F0502020204030204" pitchFamily="34" charset="0"/>
                <a:cs typeface="Calibri" panose="020F0502020204030204" pitchFamily="34" charset="0"/>
              </a:rPr>
              <a:t>2. Ảnh hưởng tới r</a:t>
            </a:r>
            <a:r>
              <a:rPr lang="en-US" sz="1400" dirty="0">
                <a:latin typeface="Calibri" panose="020F0502020204030204" pitchFamily="34" charset="0"/>
                <a:cs typeface="Calibri" panose="020F0502020204030204" pitchFamily="34" charset="0"/>
              </a:rPr>
              <a:t>ễ</a:t>
            </a:r>
            <a:r>
              <a:rPr lang="vi-VN" sz="1400" dirty="0">
                <a:latin typeface="Calibri" panose="020F0502020204030204" pitchFamily="34" charset="0"/>
                <a:cs typeface="Calibri" panose="020F0502020204030204" pitchFamily="34" charset="0"/>
              </a:rPr>
              <a:t> cây: Rễ cây cần độ ẩm đất phù hợp để phát triển và hấp thụ chất dinh dưỡng. Độ ẩm quá cao hoặc quá thấp đều có thể làm hại cho rễ cây.</a:t>
            </a:r>
          </a:p>
          <a:p>
            <a:pPr marL="0" indent="0">
              <a:lnSpc>
                <a:spcPct val="100000"/>
              </a:lnSpc>
              <a:buNone/>
            </a:pPr>
            <a:r>
              <a:rPr lang="vi-VN" sz="1400" dirty="0">
                <a:latin typeface="Calibri" panose="020F0502020204030204" pitchFamily="34" charset="0"/>
                <a:cs typeface="Calibri" panose="020F0502020204030204" pitchFamily="34" charset="0"/>
              </a:rPr>
              <a:t>3. Ảnh hưởng đến hấp thu dinh dưỡng của đất: </a:t>
            </a:r>
            <a:r>
              <a:rPr lang="en-US" sz="1400" dirty="0" err="1">
                <a:latin typeface="Calibri" panose="020F0502020204030204" pitchFamily="34" charset="0"/>
                <a:cs typeface="Calibri" panose="020F0502020204030204" pitchFamily="34" charset="0"/>
              </a:rPr>
              <a:t>Độ</a:t>
            </a:r>
            <a:r>
              <a:rPr lang="vi-VN" sz="1400" dirty="0">
                <a:latin typeface="Calibri" panose="020F0502020204030204" pitchFamily="34" charset="0"/>
                <a:cs typeface="Calibri" panose="020F0502020204030204" pitchFamily="34" charset="0"/>
              </a:rPr>
              <a:t> ẩm đất ảnh hưởng đến khả năng hấp thu chất dinh dưỡng của cây từ đất. Đ</a:t>
            </a:r>
            <a:r>
              <a:rPr lang="en-US" sz="1400" dirty="0" err="1">
                <a:latin typeface="Calibri" panose="020F0502020204030204" pitchFamily="34" charset="0"/>
                <a:cs typeface="Calibri" panose="020F0502020204030204" pitchFamily="34" charset="0"/>
              </a:rPr>
              <a:t>ất</a:t>
            </a:r>
            <a:r>
              <a:rPr lang="vi-VN" sz="1400" dirty="0">
                <a:latin typeface="Calibri" panose="020F0502020204030204" pitchFamily="34" charset="0"/>
                <a:cs typeface="Calibri" panose="020F0502020204030204" pitchFamily="34" charset="0"/>
              </a:rPr>
              <a:t> quá khô hoặc quá ẩm có thể làm giảm hiệu suất dinh dưỡng mà cây có thể hấp thụ.</a:t>
            </a:r>
          </a:p>
          <a:p>
            <a:pPr marL="0" indent="0">
              <a:lnSpc>
                <a:spcPct val="100000"/>
              </a:lnSpc>
              <a:buNone/>
            </a:pPr>
            <a:r>
              <a:rPr lang="vi-VN" sz="1400" dirty="0">
                <a:latin typeface="Calibri" panose="020F0502020204030204" pitchFamily="34" charset="0"/>
                <a:cs typeface="Calibri" panose="020F0502020204030204" pitchFamily="34" charset="0"/>
              </a:rPr>
              <a:t>4. Ảnh hưởng đến không khí trong đất: Độ ẩm đất thích hợp tạo điều kiện cho sự sống của vi sinh vật có ích trong đất, giúp giữ cho đất tơi xốp và dễ thấm nước.</a:t>
            </a:r>
          </a:p>
          <a:p>
            <a:pPr marL="0" indent="0">
              <a:lnSpc>
                <a:spcPct val="100000"/>
              </a:lnSpc>
              <a:buNone/>
            </a:pPr>
            <a:r>
              <a:rPr lang="vi-VN" sz="1400" dirty="0">
                <a:latin typeface="Calibri" panose="020F0502020204030204" pitchFamily="34" charset="0"/>
                <a:cs typeface="Calibri" panose="020F0502020204030204" pitchFamily="34" charset="0"/>
              </a:rPr>
              <a:t>5. Ảnh hưởng đến vi sinh vật trong đất: Độ ẩm đất cũng ảnh hưởng đến vi sinh vật sống trong đất. Vi sinh vật có thể bị ức chế hoặc phát triển quá mức tùy thuộc vào độ ẩm của đất.</a:t>
            </a:r>
          </a:p>
          <a:p>
            <a:pPr marL="0" indent="0">
              <a:lnSpc>
                <a:spcPct val="100000"/>
              </a:lnSpc>
              <a:buNone/>
            </a:pPr>
            <a:r>
              <a:rPr lang="vi-VN" sz="1400" dirty="0">
                <a:latin typeface="Calibri" panose="020F0502020204030204" pitchFamily="34" charset="0"/>
                <a:cs typeface="Calibri" panose="020F0502020204030204" pitchFamily="34" charset="0"/>
              </a:rPr>
              <a:t>Đối với các loại cây trồng, độ ẩm đất thích hợp để phát triển tốt nhất thường dao động từ 60% đến 70%. Cần duy trì độ ẩm đất bằng cách tưới nước đúng cách, sử dụng phân bón hữu cơ, bảo vệ lớp phủ đất, và tái tạo đất khi cần thiết. Việc duy trì độ ẩm đất ổn định sẽ giúp cây trồng phát triển khỏe mạnh và đạt được năng suất cao.</a:t>
            </a:r>
          </a:p>
        </p:txBody>
      </p:sp>
      <p:pic>
        <p:nvPicPr>
          <p:cNvPr id="9" name="Picture 8">
            <a:extLst>
              <a:ext uri="{FF2B5EF4-FFF2-40B4-BE49-F238E27FC236}">
                <a16:creationId xmlns:a16="http://schemas.microsoft.com/office/drawing/2014/main" id="{791E8F8F-DDE4-2F8F-B663-690C7000C387}"/>
              </a:ext>
            </a:extLst>
          </p:cNvPr>
          <p:cNvPicPr>
            <a:picLocks noChangeAspect="1"/>
          </p:cNvPicPr>
          <p:nvPr/>
        </p:nvPicPr>
        <p:blipFill>
          <a:blip r:embed="rId2"/>
          <a:stretch>
            <a:fillRect/>
          </a:stretch>
        </p:blipFill>
        <p:spPr>
          <a:xfrm>
            <a:off x="8253337" y="1121652"/>
            <a:ext cx="3486128" cy="519715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2ACFB34-A385-71D4-525F-C388E31FD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158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3.3 </a:t>
            </a:r>
            <a:r>
              <a:rPr lang="en-US" sz="1800" b="1" dirty="0" err="1"/>
              <a:t>Thiết</a:t>
            </a:r>
            <a:r>
              <a:rPr lang="en-US" sz="1800" b="1" dirty="0"/>
              <a:t> </a:t>
            </a:r>
            <a:r>
              <a:rPr lang="en-US" sz="1800" b="1" dirty="0" err="1"/>
              <a:t>lập</a:t>
            </a:r>
            <a:r>
              <a:rPr lang="en-US" sz="1800" b="1" dirty="0"/>
              <a:t> Events &amp; Notifications</a:t>
            </a:r>
          </a:p>
          <a:p>
            <a:pPr>
              <a:buFontTx/>
              <a:buChar char="-"/>
            </a:pPr>
            <a:r>
              <a:rPr lang="en-US" sz="1800" dirty="0"/>
              <a:t>Ở </a:t>
            </a:r>
            <a:r>
              <a:rPr lang="en-US" sz="1800" dirty="0" err="1"/>
              <a:t>đây</a:t>
            </a:r>
            <a:r>
              <a:rPr lang="en-US" sz="1800" dirty="0"/>
              <a:t> </a:t>
            </a:r>
            <a:r>
              <a:rPr lang="en-US" sz="1800" dirty="0" err="1"/>
              <a:t>chúng</a:t>
            </a:r>
            <a:r>
              <a:rPr lang="en-US" sz="1800" dirty="0"/>
              <a:t> ta </a:t>
            </a:r>
            <a:r>
              <a:rPr lang="en-US" sz="1800" dirty="0" err="1"/>
              <a:t>có</a:t>
            </a:r>
            <a:r>
              <a:rPr lang="en-US" sz="1800" dirty="0"/>
              <a:t> 2 </a:t>
            </a:r>
            <a:r>
              <a:rPr lang="en-US" sz="1800" dirty="0" err="1"/>
              <a:t>biến</a:t>
            </a:r>
            <a:r>
              <a:rPr lang="en-US" sz="1800" dirty="0"/>
              <a:t> event:</a:t>
            </a:r>
          </a:p>
          <a:p>
            <a:pPr marL="457200" lvl="1" indent="0">
              <a:buNone/>
            </a:pPr>
            <a:r>
              <a:rPr lang="en-US" sz="1800" dirty="0"/>
              <a:t>+ </a:t>
            </a:r>
            <a:r>
              <a:rPr lang="en-US" sz="1800" dirty="0" err="1">
                <a:solidFill>
                  <a:schemeClr val="accent1"/>
                </a:solidFill>
              </a:rPr>
              <a:t>check_data</a:t>
            </a:r>
            <a:r>
              <a:rPr lang="en-US" sz="1800" dirty="0"/>
              <a:t>: </a:t>
            </a:r>
            <a:r>
              <a:rPr lang="en-US" sz="1800" dirty="0" err="1"/>
              <a:t>dùng</a:t>
            </a:r>
            <a:r>
              <a:rPr lang="en-US" sz="1800" dirty="0"/>
              <a:t> </a:t>
            </a:r>
            <a:r>
              <a:rPr lang="en-US" sz="1800" dirty="0" err="1"/>
              <a:t>để</a:t>
            </a:r>
            <a:r>
              <a:rPr lang="en-US" sz="1800" dirty="0"/>
              <a:t> </a:t>
            </a:r>
            <a:r>
              <a:rPr lang="en-US" sz="1800" dirty="0" err="1"/>
              <a:t>kiểm</a:t>
            </a:r>
            <a:r>
              <a:rPr lang="en-US" sz="1800" dirty="0"/>
              <a:t> </a:t>
            </a:r>
            <a:r>
              <a:rPr lang="en-US" sz="1800" dirty="0" err="1"/>
              <a:t>tra</a:t>
            </a:r>
            <a:r>
              <a:rPr lang="en-US" sz="1800" dirty="0"/>
              <a:t> </a:t>
            </a:r>
            <a:r>
              <a:rPr lang="en-US" sz="1800" dirty="0" err="1"/>
              <a:t>các</a:t>
            </a:r>
            <a:r>
              <a:rPr lang="en-US" sz="1800" dirty="0"/>
              <a:t> </a:t>
            </a:r>
            <a:r>
              <a:rPr lang="en-US" sz="1800" dirty="0" err="1"/>
              <a:t>thông</a:t>
            </a:r>
            <a:r>
              <a:rPr lang="en-US" sz="1800" dirty="0"/>
              <a:t> </a:t>
            </a:r>
            <a:r>
              <a:rPr lang="en-US" sz="1800" dirty="0" err="1"/>
              <a:t>số</a:t>
            </a:r>
            <a:r>
              <a:rPr lang="en-US" sz="1800" dirty="0"/>
              <a:t> </a:t>
            </a:r>
            <a:r>
              <a:rPr lang="en-US" sz="1800" dirty="0" err="1"/>
              <a:t>tại</a:t>
            </a:r>
            <a:r>
              <a:rPr lang="en-US" sz="1800" dirty="0"/>
              <a:t> </a:t>
            </a:r>
            <a:r>
              <a:rPr lang="en-US" sz="1800" dirty="0" err="1"/>
              <a:t>thời</a:t>
            </a:r>
            <a:r>
              <a:rPr lang="en-US" sz="1800" dirty="0"/>
              <a:t> </a:t>
            </a:r>
            <a:r>
              <a:rPr lang="en-US" sz="1800" dirty="0" err="1"/>
              <a:t>điểm</a:t>
            </a:r>
            <a:r>
              <a:rPr lang="en-US" sz="1800" dirty="0"/>
              <a:t> </a:t>
            </a:r>
            <a:r>
              <a:rPr lang="en-US" sz="1800" dirty="0" err="1"/>
              <a:t>hiện</a:t>
            </a:r>
            <a:r>
              <a:rPr lang="en-US" sz="1800" dirty="0"/>
              <a:t> </a:t>
            </a:r>
            <a:r>
              <a:rPr lang="en-US" sz="1800" dirty="0" err="1"/>
              <a:t>tại</a:t>
            </a:r>
            <a:endParaRPr lang="en-US" sz="1800" dirty="0"/>
          </a:p>
          <a:p>
            <a:pPr marL="457200" lvl="1" indent="0">
              <a:buNone/>
            </a:pPr>
            <a:r>
              <a:rPr lang="en-US" sz="1800" dirty="0"/>
              <a:t>+ </a:t>
            </a:r>
            <a:r>
              <a:rPr lang="en-US" sz="1800" dirty="0" err="1">
                <a:solidFill>
                  <a:schemeClr val="accent1"/>
                </a:solidFill>
              </a:rPr>
              <a:t>auto_warning</a:t>
            </a:r>
            <a:r>
              <a:rPr lang="en-US" sz="1800" dirty="0"/>
              <a:t>: </a:t>
            </a:r>
            <a:r>
              <a:rPr lang="en-US" sz="1800" dirty="0" err="1"/>
              <a:t>dùng</a:t>
            </a:r>
            <a:r>
              <a:rPr lang="en-US" sz="1800" dirty="0"/>
              <a:t> </a:t>
            </a:r>
            <a:r>
              <a:rPr lang="en-US" sz="1800" dirty="0" err="1"/>
              <a:t>để</a:t>
            </a:r>
            <a:r>
              <a:rPr lang="en-US" sz="1800" dirty="0"/>
              <a:t> </a:t>
            </a:r>
            <a:r>
              <a:rPr lang="en-US" sz="1800" dirty="0" err="1"/>
              <a:t>nhận</a:t>
            </a:r>
            <a:r>
              <a:rPr lang="en-US" sz="1800" dirty="0"/>
              <a:t> </a:t>
            </a:r>
            <a:r>
              <a:rPr lang="en-US" sz="1800" dirty="0" err="1"/>
              <a:t>cảnh</a:t>
            </a:r>
            <a:r>
              <a:rPr lang="en-US" sz="1800" dirty="0"/>
              <a:t> </a:t>
            </a:r>
            <a:r>
              <a:rPr lang="en-US" sz="1800" dirty="0" err="1"/>
              <a:t>báo</a:t>
            </a:r>
            <a:r>
              <a:rPr lang="en-US" sz="1800" dirty="0"/>
              <a:t> </a:t>
            </a:r>
            <a:r>
              <a:rPr lang="en-US" sz="1800" dirty="0" err="1"/>
              <a:t>khi</a:t>
            </a:r>
            <a:r>
              <a:rPr lang="en-US" sz="1800" dirty="0"/>
              <a:t> </a:t>
            </a:r>
            <a:r>
              <a:rPr lang="en-US" sz="1800" dirty="0" err="1"/>
              <a:t>các</a:t>
            </a:r>
            <a:r>
              <a:rPr lang="en-US" sz="1800" dirty="0"/>
              <a:t> </a:t>
            </a:r>
            <a:r>
              <a:rPr lang="en-US" sz="1800" dirty="0" err="1"/>
              <a:t>thông</a:t>
            </a:r>
            <a:r>
              <a:rPr lang="en-US" sz="1800" dirty="0"/>
              <a:t> </a:t>
            </a:r>
            <a:r>
              <a:rPr lang="en-US" sz="1800" dirty="0" err="1"/>
              <a:t>số</a:t>
            </a:r>
            <a:r>
              <a:rPr lang="en-US" sz="1800" dirty="0"/>
              <a:t> </a:t>
            </a:r>
            <a:r>
              <a:rPr lang="en-US" sz="1800" dirty="0" err="1"/>
              <a:t>nhiệt</a:t>
            </a:r>
            <a:r>
              <a:rPr lang="en-US" sz="1800" dirty="0"/>
              <a:t> </a:t>
            </a:r>
            <a:r>
              <a:rPr lang="en-US" sz="1800" dirty="0" err="1"/>
              <a:t>độ</a:t>
            </a:r>
            <a:r>
              <a:rPr lang="en-US" sz="1800" dirty="0"/>
              <a:t>, </a:t>
            </a:r>
            <a:r>
              <a:rPr lang="en-US" sz="1800" dirty="0" err="1"/>
              <a:t>độ</a:t>
            </a:r>
            <a:r>
              <a:rPr lang="en-US" sz="1800" dirty="0"/>
              <a:t> </a:t>
            </a:r>
            <a:r>
              <a:rPr lang="en-US" sz="1800" dirty="0" err="1"/>
              <a:t>ẩm</a:t>
            </a:r>
            <a:r>
              <a:rPr lang="en-US" sz="1800" dirty="0"/>
              <a:t> </a:t>
            </a:r>
            <a:r>
              <a:rPr lang="en-US" sz="1800" dirty="0" err="1"/>
              <a:t>không</a:t>
            </a:r>
            <a:r>
              <a:rPr lang="en-US" sz="1800" dirty="0"/>
              <a:t> </a:t>
            </a:r>
            <a:r>
              <a:rPr lang="en-US" sz="1800" dirty="0" err="1"/>
              <a:t>khí</a:t>
            </a:r>
            <a:r>
              <a:rPr lang="en-US" sz="1800" dirty="0"/>
              <a:t>, </a:t>
            </a:r>
            <a:r>
              <a:rPr lang="en-US" sz="1800" dirty="0" err="1"/>
              <a:t>độ</a:t>
            </a:r>
            <a:r>
              <a:rPr lang="en-US" sz="1800" dirty="0"/>
              <a:t> </a:t>
            </a:r>
            <a:r>
              <a:rPr lang="en-US" sz="1800" dirty="0" err="1"/>
              <a:t>ẩm</a:t>
            </a:r>
            <a:r>
              <a:rPr lang="en-US" sz="1800" dirty="0"/>
              <a:t> </a:t>
            </a:r>
            <a:r>
              <a:rPr lang="en-US" sz="1800" dirty="0" err="1"/>
              <a:t>đất</a:t>
            </a:r>
            <a:r>
              <a:rPr lang="en-US" sz="1800" dirty="0"/>
              <a:t> </a:t>
            </a:r>
            <a:r>
              <a:rPr lang="en-US" sz="1800" dirty="0" err="1"/>
              <a:t>vượt</a:t>
            </a:r>
            <a:r>
              <a:rPr lang="en-US" sz="1800" dirty="0"/>
              <a:t> </a:t>
            </a:r>
            <a:r>
              <a:rPr lang="en-US" sz="1800" dirty="0" err="1"/>
              <a:t>ngưỡng</a:t>
            </a:r>
            <a:r>
              <a:rPr lang="en-US" sz="1800" dirty="0"/>
              <a:t> </a:t>
            </a:r>
            <a:r>
              <a:rPr lang="en-US" sz="1800" dirty="0" err="1"/>
              <a:t>người</a:t>
            </a:r>
            <a:r>
              <a:rPr lang="en-US" sz="1800" dirty="0"/>
              <a:t> </a:t>
            </a:r>
            <a:r>
              <a:rPr lang="en-US" sz="1800" dirty="0" err="1"/>
              <a:t>dùng</a:t>
            </a:r>
            <a:r>
              <a:rPr lang="en-US" sz="1800" dirty="0"/>
              <a:t> </a:t>
            </a:r>
            <a:r>
              <a:rPr lang="en-US" sz="1800" dirty="0" err="1"/>
              <a:t>cài</a:t>
            </a:r>
            <a:r>
              <a:rPr lang="en-US" sz="1800" dirty="0"/>
              <a:t> </a:t>
            </a:r>
            <a:r>
              <a:rPr lang="en-US" sz="1800" dirty="0" err="1"/>
              <a:t>đặt</a:t>
            </a:r>
            <a:endParaRPr lang="en-US" sz="1800" dirty="0"/>
          </a:p>
          <a:p>
            <a:pPr marL="457200" lvl="1" indent="0">
              <a:buNone/>
            </a:pPr>
            <a:endParaRPr lang="en-US" sz="1800"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4E59AD5D-2994-0320-3C95-935E625A47E8}"/>
                  </a:ext>
                </a:extLst>
              </p14:cNvPr>
              <p14:cNvContentPartPr/>
              <p14:nvPr/>
            </p14:nvContentPartPr>
            <p14:xfrm>
              <a:off x="6522377" y="3672274"/>
              <a:ext cx="960120" cy="82800"/>
            </p14:xfrm>
          </p:contentPart>
        </mc:Choice>
        <mc:Fallback xmlns="">
          <p:pic>
            <p:nvPicPr>
              <p:cNvPr id="7" name="Ink 6">
                <a:extLst>
                  <a:ext uri="{FF2B5EF4-FFF2-40B4-BE49-F238E27FC236}">
                    <a16:creationId xmlns:a16="http://schemas.microsoft.com/office/drawing/2014/main" id="{4E59AD5D-2994-0320-3C95-935E625A47E8}"/>
                  </a:ext>
                </a:extLst>
              </p:cNvPr>
              <p:cNvPicPr/>
              <p:nvPr/>
            </p:nvPicPr>
            <p:blipFill>
              <a:blip r:embed="rId4"/>
              <a:stretch>
                <a:fillRect/>
              </a:stretch>
            </p:blipFill>
            <p:spPr>
              <a:xfrm>
                <a:off x="6513737" y="3663634"/>
                <a:ext cx="977760" cy="100440"/>
              </a:xfrm>
              <a:prstGeom prst="rect">
                <a:avLst/>
              </a:prstGeom>
            </p:spPr>
          </p:pic>
        </mc:Fallback>
      </mc:AlternateContent>
      <p:pic>
        <p:nvPicPr>
          <p:cNvPr id="5" name="Picture 4">
            <a:extLst>
              <a:ext uri="{FF2B5EF4-FFF2-40B4-BE49-F238E27FC236}">
                <a16:creationId xmlns:a16="http://schemas.microsoft.com/office/drawing/2014/main" id="{E9950FEF-8015-C409-93C8-D9FA4EA56E04}"/>
              </a:ext>
            </a:extLst>
          </p:cNvPr>
          <p:cNvPicPr>
            <a:picLocks noChangeAspect="1"/>
          </p:cNvPicPr>
          <p:nvPr/>
        </p:nvPicPr>
        <p:blipFill>
          <a:blip r:embed="rId5"/>
          <a:stretch>
            <a:fillRect/>
          </a:stretch>
        </p:blipFill>
        <p:spPr>
          <a:xfrm>
            <a:off x="838200" y="2771192"/>
            <a:ext cx="10746967" cy="287631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CCC327F-67F7-95C0-9DE3-0A51C9D6C9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37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3.3 </a:t>
            </a:r>
            <a:r>
              <a:rPr lang="en-US" sz="1800" b="1" dirty="0" err="1"/>
              <a:t>Thiết</a:t>
            </a:r>
            <a:r>
              <a:rPr lang="en-US" sz="1800" b="1" dirty="0"/>
              <a:t> </a:t>
            </a:r>
            <a:r>
              <a:rPr lang="en-US" sz="1800" b="1" dirty="0" err="1"/>
              <a:t>lập</a:t>
            </a:r>
            <a:r>
              <a:rPr lang="en-US" sz="1800" b="1" dirty="0"/>
              <a:t> Events &amp; Notifications</a:t>
            </a:r>
          </a:p>
          <a:p>
            <a:pPr marL="0" indent="0">
              <a:buNone/>
            </a:pPr>
            <a:r>
              <a:rPr lang="en-US" sz="1800" dirty="0"/>
              <a:t>    </a:t>
            </a:r>
            <a:r>
              <a:rPr lang="en-US" sz="1800" dirty="0" err="1"/>
              <a:t>Biến</a:t>
            </a:r>
            <a:r>
              <a:rPr lang="en-US" sz="1800" dirty="0"/>
              <a:t> </a:t>
            </a:r>
            <a:r>
              <a:rPr lang="en-US" sz="1800" dirty="0" err="1">
                <a:solidFill>
                  <a:schemeClr val="accent1"/>
                </a:solidFill>
              </a:rPr>
              <a:t>auto_warning</a:t>
            </a:r>
            <a:r>
              <a:rPr lang="en-US" sz="1800" dirty="0"/>
              <a:t>, </a:t>
            </a:r>
            <a:r>
              <a:rPr lang="en-US" sz="1800" dirty="0" err="1"/>
              <a:t>chúng</a:t>
            </a:r>
            <a:r>
              <a:rPr lang="en-US" sz="1800" dirty="0"/>
              <a:t> ta </a:t>
            </a:r>
            <a:r>
              <a:rPr lang="en-US" sz="1800" dirty="0" err="1"/>
              <a:t>để</a:t>
            </a:r>
            <a:r>
              <a:rPr lang="en-US" sz="1800" dirty="0"/>
              <a:t> ý </a:t>
            </a:r>
            <a:r>
              <a:rPr lang="en-US" sz="1800" dirty="0" err="1"/>
              <a:t>phần</a:t>
            </a:r>
            <a:r>
              <a:rPr lang="en-US" sz="1800" dirty="0"/>
              <a:t> Limit, </a:t>
            </a:r>
            <a:r>
              <a:rPr lang="en-US" sz="1800" dirty="0" err="1"/>
              <a:t>đây</a:t>
            </a:r>
            <a:r>
              <a:rPr lang="en-US" sz="1800" dirty="0"/>
              <a:t> </a:t>
            </a:r>
            <a:r>
              <a:rPr lang="en-US" sz="1800" dirty="0" err="1"/>
              <a:t>là</a:t>
            </a:r>
            <a:r>
              <a:rPr lang="en-US" sz="1800" dirty="0"/>
              <a:t> </a:t>
            </a:r>
            <a:r>
              <a:rPr lang="en-US" sz="1800" dirty="0" err="1"/>
              <a:t>phần</a:t>
            </a:r>
            <a:r>
              <a:rPr lang="en-US" sz="1800" dirty="0"/>
              <a:t> </a:t>
            </a:r>
            <a:r>
              <a:rPr lang="en-US" sz="1800" dirty="0" err="1"/>
              <a:t>cài</a:t>
            </a:r>
            <a:r>
              <a:rPr lang="en-US" sz="1800" dirty="0"/>
              <a:t> </a:t>
            </a:r>
            <a:r>
              <a:rPr lang="en-US" sz="1800" dirty="0" err="1"/>
              <a:t>đặt</a:t>
            </a:r>
            <a:r>
              <a:rPr lang="en-US" sz="1800" dirty="0"/>
              <a:t> </a:t>
            </a:r>
            <a:r>
              <a:rPr lang="en-US" sz="1800" dirty="0" err="1"/>
              <a:t>tần</a:t>
            </a:r>
            <a:r>
              <a:rPr lang="en-US" sz="1800" dirty="0"/>
              <a:t> </a:t>
            </a:r>
            <a:r>
              <a:rPr lang="en-US" sz="1800" dirty="0" err="1"/>
              <a:t>suất</a:t>
            </a:r>
            <a:r>
              <a:rPr lang="en-US" sz="1800" dirty="0"/>
              <a:t> </a:t>
            </a:r>
            <a:r>
              <a:rPr lang="en-US" sz="1800" dirty="0" err="1"/>
              <a:t>thông</a:t>
            </a:r>
            <a:r>
              <a:rPr lang="en-US" sz="1800" dirty="0"/>
              <a:t> </a:t>
            </a:r>
            <a:r>
              <a:rPr lang="en-US" sz="1800" dirty="0" err="1"/>
              <a:t>báo</a:t>
            </a:r>
            <a:r>
              <a:rPr lang="en-US" sz="1800" dirty="0"/>
              <a:t>, </a:t>
            </a:r>
            <a:r>
              <a:rPr lang="en-US" sz="1800" dirty="0" err="1"/>
              <a:t>chúng</a:t>
            </a:r>
            <a:r>
              <a:rPr lang="en-US" sz="1800" dirty="0"/>
              <a:t> ta </a:t>
            </a:r>
            <a:r>
              <a:rPr lang="en-US" sz="1800" dirty="0" err="1"/>
              <a:t>có</a:t>
            </a:r>
            <a:r>
              <a:rPr lang="en-US" sz="1800" dirty="0"/>
              <a:t> </a:t>
            </a:r>
            <a:r>
              <a:rPr lang="en-US" sz="1800" dirty="0" err="1"/>
              <a:t>thể</a:t>
            </a:r>
            <a:r>
              <a:rPr lang="en-US" sz="1800" dirty="0"/>
              <a:t> </a:t>
            </a:r>
            <a:r>
              <a:rPr lang="en-US" sz="1800" dirty="0" err="1"/>
              <a:t>cài</a:t>
            </a:r>
            <a:r>
              <a:rPr lang="en-US" sz="1800" dirty="0"/>
              <a:t> </a:t>
            </a:r>
            <a:r>
              <a:rPr lang="en-US" sz="1800" dirty="0" err="1"/>
              <a:t>theo</a:t>
            </a:r>
            <a:r>
              <a:rPr lang="en-US" sz="1800" dirty="0"/>
              <a:t> ý </a:t>
            </a:r>
            <a:r>
              <a:rPr lang="en-US" sz="1800" dirty="0" err="1"/>
              <a:t>muốn</a:t>
            </a:r>
            <a:r>
              <a:rPr lang="en-US" sz="1800" dirty="0"/>
              <a:t>. </a:t>
            </a:r>
          </a:p>
          <a:p>
            <a:pPr marL="0" indent="0">
              <a:buNone/>
            </a:pPr>
            <a:endParaRPr lang="en-US" sz="1800" dirty="0"/>
          </a:p>
        </p:txBody>
      </p:sp>
      <p:pic>
        <p:nvPicPr>
          <p:cNvPr id="6" name="Picture 5">
            <a:extLst>
              <a:ext uri="{FF2B5EF4-FFF2-40B4-BE49-F238E27FC236}">
                <a16:creationId xmlns:a16="http://schemas.microsoft.com/office/drawing/2014/main" id="{522B6609-ED4C-C959-7626-A377F98F64D1}"/>
              </a:ext>
            </a:extLst>
          </p:cNvPr>
          <p:cNvPicPr>
            <a:picLocks noChangeAspect="1"/>
          </p:cNvPicPr>
          <p:nvPr/>
        </p:nvPicPr>
        <p:blipFill>
          <a:blip r:embed="rId2"/>
          <a:stretch>
            <a:fillRect/>
          </a:stretch>
        </p:blipFill>
        <p:spPr>
          <a:xfrm>
            <a:off x="2737266" y="1818239"/>
            <a:ext cx="3358734" cy="4674636"/>
          </a:xfrm>
          <a:prstGeom prst="rect">
            <a:avLst/>
          </a:prstGeom>
        </p:spPr>
      </p:pic>
      <p:pic>
        <p:nvPicPr>
          <p:cNvPr id="8" name="Picture 7">
            <a:extLst>
              <a:ext uri="{FF2B5EF4-FFF2-40B4-BE49-F238E27FC236}">
                <a16:creationId xmlns:a16="http://schemas.microsoft.com/office/drawing/2014/main" id="{095CAEBB-1268-0D1E-9238-DC81B2B22F47}"/>
              </a:ext>
            </a:extLst>
          </p:cNvPr>
          <p:cNvPicPr>
            <a:picLocks noChangeAspect="1"/>
          </p:cNvPicPr>
          <p:nvPr/>
        </p:nvPicPr>
        <p:blipFill>
          <a:blip r:embed="rId3"/>
          <a:stretch>
            <a:fillRect/>
          </a:stretch>
        </p:blipFill>
        <p:spPr>
          <a:xfrm>
            <a:off x="6616942" y="1818239"/>
            <a:ext cx="3369346" cy="467463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41769C-5774-2880-2C05-FF7896BA57ED}"/>
                  </a:ext>
                </a:extLst>
              </p14:cNvPr>
              <p14:cNvContentPartPr/>
              <p14:nvPr/>
            </p14:nvContentPartPr>
            <p14:xfrm>
              <a:off x="3199937" y="4423533"/>
              <a:ext cx="546120" cy="27000"/>
            </p14:xfrm>
          </p:contentPart>
        </mc:Choice>
        <mc:Fallback xmlns="">
          <p:pic>
            <p:nvPicPr>
              <p:cNvPr id="13" name="Ink 12">
                <a:extLst>
                  <a:ext uri="{FF2B5EF4-FFF2-40B4-BE49-F238E27FC236}">
                    <a16:creationId xmlns:a16="http://schemas.microsoft.com/office/drawing/2014/main" id="{3F41769C-5774-2880-2C05-FF7896BA57ED}"/>
                  </a:ext>
                </a:extLst>
              </p:cNvPr>
              <p:cNvPicPr/>
              <p:nvPr/>
            </p:nvPicPr>
            <p:blipFill>
              <a:blip r:embed="rId5"/>
              <a:stretch>
                <a:fillRect/>
              </a:stretch>
            </p:blipFill>
            <p:spPr>
              <a:xfrm>
                <a:off x="3191297" y="4414533"/>
                <a:ext cx="563760" cy="4464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94D7C859-6BD0-F62E-CEA6-C63E5E54C0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6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3.3 </a:t>
            </a:r>
            <a:r>
              <a:rPr lang="en-US" sz="1800" b="1" dirty="0" err="1"/>
              <a:t>Thiết</a:t>
            </a:r>
            <a:r>
              <a:rPr lang="en-US" sz="1800" b="1" dirty="0"/>
              <a:t> </a:t>
            </a:r>
            <a:r>
              <a:rPr lang="en-US" sz="1800" b="1" dirty="0" err="1"/>
              <a:t>lập</a:t>
            </a:r>
            <a:r>
              <a:rPr lang="en-US" sz="1800" b="1" dirty="0"/>
              <a:t> Events &amp; Notifications</a:t>
            </a:r>
          </a:p>
          <a:p>
            <a:pPr marL="0" indent="0">
              <a:buNone/>
            </a:pPr>
            <a:r>
              <a:rPr lang="en-US" sz="1800" dirty="0"/>
              <a:t>    </a:t>
            </a:r>
            <a:r>
              <a:rPr lang="en-US" sz="1800" dirty="0" err="1"/>
              <a:t>Biến</a:t>
            </a:r>
            <a:r>
              <a:rPr lang="en-US" sz="1800" dirty="0"/>
              <a:t> </a:t>
            </a:r>
            <a:r>
              <a:rPr lang="en-US" sz="1800" dirty="0" err="1">
                <a:solidFill>
                  <a:schemeClr val="accent1"/>
                </a:solidFill>
              </a:rPr>
              <a:t>check_data</a:t>
            </a:r>
            <a:endParaRPr lang="en-US" sz="1800" dirty="0">
              <a:solidFill>
                <a:schemeClr val="accent1"/>
              </a:solidFill>
            </a:endParaRPr>
          </a:p>
        </p:txBody>
      </p:sp>
      <p:pic>
        <p:nvPicPr>
          <p:cNvPr id="6" name="Picture 5">
            <a:extLst>
              <a:ext uri="{FF2B5EF4-FFF2-40B4-BE49-F238E27FC236}">
                <a16:creationId xmlns:a16="http://schemas.microsoft.com/office/drawing/2014/main" id="{34EF7807-3560-24A0-7D02-42AD4F7A2BAD}"/>
              </a:ext>
            </a:extLst>
          </p:cNvPr>
          <p:cNvPicPr>
            <a:picLocks noChangeAspect="1"/>
          </p:cNvPicPr>
          <p:nvPr/>
        </p:nvPicPr>
        <p:blipFill>
          <a:blip r:embed="rId2"/>
          <a:stretch>
            <a:fillRect/>
          </a:stretch>
        </p:blipFill>
        <p:spPr>
          <a:xfrm>
            <a:off x="1953565" y="1691334"/>
            <a:ext cx="3811558" cy="4685375"/>
          </a:xfrm>
          <a:prstGeom prst="rect">
            <a:avLst/>
          </a:prstGeom>
        </p:spPr>
      </p:pic>
      <p:pic>
        <p:nvPicPr>
          <p:cNvPr id="8" name="Picture 7">
            <a:extLst>
              <a:ext uri="{FF2B5EF4-FFF2-40B4-BE49-F238E27FC236}">
                <a16:creationId xmlns:a16="http://schemas.microsoft.com/office/drawing/2014/main" id="{AA23FFD4-7B8B-87DE-827A-AB76EC2F0950}"/>
              </a:ext>
            </a:extLst>
          </p:cNvPr>
          <p:cNvPicPr>
            <a:picLocks noChangeAspect="1"/>
          </p:cNvPicPr>
          <p:nvPr/>
        </p:nvPicPr>
        <p:blipFill>
          <a:blip r:embed="rId3"/>
          <a:stretch>
            <a:fillRect/>
          </a:stretch>
        </p:blipFill>
        <p:spPr>
          <a:xfrm>
            <a:off x="6226628" y="1691334"/>
            <a:ext cx="3819890" cy="4685375"/>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F9B054C-45A3-7CBE-1E59-C63634FA8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83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3.4. </a:t>
            </a:r>
            <a:r>
              <a:rPr lang="en-US" sz="1800" b="1" dirty="0" err="1"/>
              <a:t>Thiết</a:t>
            </a:r>
            <a:r>
              <a:rPr lang="en-US" sz="1800" b="1" dirty="0"/>
              <a:t> </a:t>
            </a:r>
            <a:r>
              <a:rPr lang="en-US" sz="1800" b="1" dirty="0" err="1"/>
              <a:t>lập</a:t>
            </a:r>
            <a:r>
              <a:rPr lang="en-US" sz="1800" b="1" dirty="0"/>
              <a:t> Device</a:t>
            </a:r>
          </a:p>
        </p:txBody>
      </p:sp>
      <p:pic>
        <p:nvPicPr>
          <p:cNvPr id="5" name="Picture 4">
            <a:extLst>
              <a:ext uri="{FF2B5EF4-FFF2-40B4-BE49-F238E27FC236}">
                <a16:creationId xmlns:a16="http://schemas.microsoft.com/office/drawing/2014/main" id="{B56D34DC-A6B5-4F12-5F92-AD90292586E3}"/>
              </a:ext>
            </a:extLst>
          </p:cNvPr>
          <p:cNvPicPr>
            <a:picLocks noChangeAspect="1"/>
          </p:cNvPicPr>
          <p:nvPr/>
        </p:nvPicPr>
        <p:blipFill>
          <a:blip r:embed="rId2"/>
          <a:stretch>
            <a:fillRect/>
          </a:stretch>
        </p:blipFill>
        <p:spPr>
          <a:xfrm>
            <a:off x="690465" y="1533343"/>
            <a:ext cx="10254343" cy="457159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63A065F-79A1-5203-C28B-1511E3C8B6B7}"/>
                  </a:ext>
                </a:extLst>
              </p14:cNvPr>
              <p14:cNvContentPartPr/>
              <p14:nvPr/>
            </p14:nvContentPartPr>
            <p14:xfrm>
              <a:off x="979457" y="2490384"/>
              <a:ext cx="527400" cy="19440"/>
            </p14:xfrm>
          </p:contentPart>
        </mc:Choice>
        <mc:Fallback xmlns="">
          <p:pic>
            <p:nvPicPr>
              <p:cNvPr id="7" name="Ink 6">
                <a:extLst>
                  <a:ext uri="{FF2B5EF4-FFF2-40B4-BE49-F238E27FC236}">
                    <a16:creationId xmlns:a16="http://schemas.microsoft.com/office/drawing/2014/main" id="{663A065F-79A1-5203-C28B-1511E3C8B6B7}"/>
                  </a:ext>
                </a:extLst>
              </p:cNvPr>
              <p:cNvPicPr/>
              <p:nvPr/>
            </p:nvPicPr>
            <p:blipFill>
              <a:blip r:embed="rId4"/>
              <a:stretch>
                <a:fillRect/>
              </a:stretch>
            </p:blipFill>
            <p:spPr>
              <a:xfrm>
                <a:off x="961457" y="2472744"/>
                <a:ext cx="563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CB6223A-1577-18D9-0E5E-D3034F352E17}"/>
                  </a:ext>
                </a:extLst>
              </p14:cNvPr>
              <p14:cNvContentPartPr/>
              <p14:nvPr/>
            </p14:nvContentPartPr>
            <p14:xfrm>
              <a:off x="8789297" y="5737944"/>
              <a:ext cx="735120" cy="47880"/>
            </p14:xfrm>
          </p:contentPart>
        </mc:Choice>
        <mc:Fallback xmlns="">
          <p:pic>
            <p:nvPicPr>
              <p:cNvPr id="9" name="Ink 8">
                <a:extLst>
                  <a:ext uri="{FF2B5EF4-FFF2-40B4-BE49-F238E27FC236}">
                    <a16:creationId xmlns:a16="http://schemas.microsoft.com/office/drawing/2014/main" id="{CCB6223A-1577-18D9-0E5E-D3034F352E17}"/>
                  </a:ext>
                </a:extLst>
              </p:cNvPr>
              <p:cNvPicPr/>
              <p:nvPr/>
            </p:nvPicPr>
            <p:blipFill>
              <a:blip r:embed="rId6"/>
              <a:stretch>
                <a:fillRect/>
              </a:stretch>
            </p:blipFill>
            <p:spPr>
              <a:xfrm>
                <a:off x="8771297" y="5720304"/>
                <a:ext cx="770760" cy="8352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FCEECD2D-CAFF-BE2E-192A-C636C7E423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3.4. </a:t>
            </a:r>
            <a:r>
              <a:rPr lang="en-US" sz="1800" b="1" dirty="0" err="1"/>
              <a:t>Thiết</a:t>
            </a:r>
            <a:r>
              <a:rPr lang="en-US" sz="1800" b="1" dirty="0"/>
              <a:t> </a:t>
            </a:r>
            <a:r>
              <a:rPr lang="en-US" sz="1800" b="1" dirty="0" err="1"/>
              <a:t>lập</a:t>
            </a:r>
            <a:r>
              <a:rPr lang="en-US" sz="1800" b="1" dirty="0"/>
              <a:t> Device</a:t>
            </a:r>
          </a:p>
        </p:txBody>
      </p:sp>
      <p:pic>
        <p:nvPicPr>
          <p:cNvPr id="8" name="Picture 7">
            <a:extLst>
              <a:ext uri="{FF2B5EF4-FFF2-40B4-BE49-F238E27FC236}">
                <a16:creationId xmlns:a16="http://schemas.microsoft.com/office/drawing/2014/main" id="{071ADDFA-F47B-627A-33AD-577F5EC61526}"/>
              </a:ext>
            </a:extLst>
          </p:cNvPr>
          <p:cNvPicPr>
            <a:picLocks noChangeAspect="1"/>
          </p:cNvPicPr>
          <p:nvPr/>
        </p:nvPicPr>
        <p:blipFill>
          <a:blip r:embed="rId2"/>
          <a:stretch>
            <a:fillRect/>
          </a:stretch>
        </p:blipFill>
        <p:spPr>
          <a:xfrm>
            <a:off x="838200" y="2022526"/>
            <a:ext cx="4489490" cy="3081143"/>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94079749-B287-24E1-0DD8-D34B94236B74}"/>
                  </a:ext>
                </a:extLst>
              </p14:cNvPr>
              <p14:cNvContentPartPr/>
              <p14:nvPr/>
            </p14:nvContentPartPr>
            <p14:xfrm>
              <a:off x="1996457" y="3510984"/>
              <a:ext cx="158760" cy="267840"/>
            </p14:xfrm>
          </p:contentPart>
        </mc:Choice>
        <mc:Fallback xmlns="">
          <p:pic>
            <p:nvPicPr>
              <p:cNvPr id="28" name="Ink 27">
                <a:extLst>
                  <a:ext uri="{FF2B5EF4-FFF2-40B4-BE49-F238E27FC236}">
                    <a16:creationId xmlns:a16="http://schemas.microsoft.com/office/drawing/2014/main" id="{94079749-B287-24E1-0DD8-D34B94236B74}"/>
                  </a:ext>
                </a:extLst>
              </p:cNvPr>
              <p:cNvPicPr/>
              <p:nvPr/>
            </p:nvPicPr>
            <p:blipFill>
              <a:blip r:embed="rId5"/>
              <a:stretch>
                <a:fillRect/>
              </a:stretch>
            </p:blipFill>
            <p:spPr>
              <a:xfrm>
                <a:off x="1978457" y="3492984"/>
                <a:ext cx="194400" cy="303480"/>
              </a:xfrm>
              <a:prstGeom prst="rect">
                <a:avLst/>
              </a:prstGeom>
            </p:spPr>
          </p:pic>
        </mc:Fallback>
      </mc:AlternateContent>
      <p:pic>
        <p:nvPicPr>
          <p:cNvPr id="5" name="Picture 4">
            <a:extLst>
              <a:ext uri="{FF2B5EF4-FFF2-40B4-BE49-F238E27FC236}">
                <a16:creationId xmlns:a16="http://schemas.microsoft.com/office/drawing/2014/main" id="{6E56F048-E11A-6323-F75E-DC379AEC0008}"/>
              </a:ext>
            </a:extLst>
          </p:cNvPr>
          <p:cNvPicPr>
            <a:picLocks noChangeAspect="1"/>
          </p:cNvPicPr>
          <p:nvPr/>
        </p:nvPicPr>
        <p:blipFill>
          <a:blip r:embed="rId6"/>
          <a:stretch>
            <a:fillRect/>
          </a:stretch>
        </p:blipFill>
        <p:spPr>
          <a:xfrm>
            <a:off x="6368584" y="1948884"/>
            <a:ext cx="3838575" cy="3124200"/>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B882A0F-0EF1-D1B3-9AF0-191E396351C7}"/>
                  </a:ext>
                </a:extLst>
              </p14:cNvPr>
              <p14:cNvContentPartPr/>
              <p14:nvPr/>
            </p14:nvContentPartPr>
            <p14:xfrm>
              <a:off x="9712337" y="4489053"/>
              <a:ext cx="177480" cy="247320"/>
            </p14:xfrm>
          </p:contentPart>
        </mc:Choice>
        <mc:Fallback xmlns="">
          <p:pic>
            <p:nvPicPr>
              <p:cNvPr id="7" name="Ink 6">
                <a:extLst>
                  <a:ext uri="{FF2B5EF4-FFF2-40B4-BE49-F238E27FC236}">
                    <a16:creationId xmlns:a16="http://schemas.microsoft.com/office/drawing/2014/main" id="{8B882A0F-0EF1-D1B3-9AF0-191E396351C7}"/>
                  </a:ext>
                </a:extLst>
              </p:cNvPr>
              <p:cNvPicPr/>
              <p:nvPr/>
            </p:nvPicPr>
            <p:blipFill>
              <a:blip r:embed="rId8"/>
              <a:stretch>
                <a:fillRect/>
              </a:stretch>
            </p:blipFill>
            <p:spPr>
              <a:xfrm>
                <a:off x="9694697" y="4471053"/>
                <a:ext cx="213120" cy="282960"/>
              </a:xfrm>
              <a:prstGeom prst="rect">
                <a:avLst/>
              </a:prstGeom>
            </p:spPr>
          </p:pic>
        </mc:Fallback>
      </mc:AlternateContent>
      <p:pic>
        <p:nvPicPr>
          <p:cNvPr id="4" name="Picture 3" descr="Linh Kiện Điện Tử, Module, Công Cụ, Kit phát triển, Cảm biến,Sản phẩm công  nghệ">
            <a:extLst>
              <a:ext uri="{FF2B5EF4-FFF2-40B4-BE49-F238E27FC236}">
                <a16:creationId xmlns:a16="http://schemas.microsoft.com/office/drawing/2014/main" id="{CDA8DC1C-2159-5366-B9A4-AD2F9ED481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249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3.4. </a:t>
            </a:r>
            <a:r>
              <a:rPr lang="en-US" sz="1800" b="1" dirty="0" err="1"/>
              <a:t>Thiết</a:t>
            </a:r>
            <a:r>
              <a:rPr lang="en-US" sz="1800" b="1" dirty="0"/>
              <a:t> </a:t>
            </a:r>
            <a:r>
              <a:rPr lang="en-US" sz="1800" b="1" dirty="0" err="1"/>
              <a:t>lập</a:t>
            </a:r>
            <a:r>
              <a:rPr lang="en-US" sz="1800" b="1" dirty="0"/>
              <a:t> Device</a:t>
            </a:r>
          </a:p>
          <a:p>
            <a:pPr marL="0" indent="0">
              <a:buNone/>
            </a:pPr>
            <a:r>
              <a:rPr lang="en-US" sz="1800" dirty="0" err="1"/>
              <a:t>Lưu</a:t>
            </a:r>
            <a:r>
              <a:rPr lang="en-US" sz="1800" dirty="0"/>
              <a:t> </a:t>
            </a:r>
            <a:r>
              <a:rPr lang="en-US" sz="1800" dirty="0" err="1"/>
              <a:t>mã</a:t>
            </a:r>
            <a:r>
              <a:rPr lang="en-US" sz="1800" dirty="0"/>
              <a:t> </a:t>
            </a:r>
            <a:r>
              <a:rPr lang="en-US" sz="1800" dirty="0">
                <a:solidFill>
                  <a:schemeClr val="accent1"/>
                </a:solidFill>
              </a:rPr>
              <a:t>TOCKEN</a:t>
            </a:r>
            <a:r>
              <a:rPr lang="en-US" sz="1800" dirty="0"/>
              <a:t> </a:t>
            </a:r>
            <a:r>
              <a:rPr lang="en-US" sz="1800" dirty="0" err="1"/>
              <a:t>lại</a:t>
            </a:r>
            <a:r>
              <a:rPr lang="en-US" sz="1800" dirty="0"/>
              <a:t> </a:t>
            </a:r>
            <a:r>
              <a:rPr lang="en-US" sz="1800" dirty="0" err="1"/>
              <a:t>để</a:t>
            </a:r>
            <a:r>
              <a:rPr lang="en-US" sz="1800" dirty="0"/>
              <a:t> </a:t>
            </a:r>
            <a:r>
              <a:rPr lang="en-US" sz="1800" dirty="0" err="1"/>
              <a:t>sử</a:t>
            </a:r>
            <a:r>
              <a:rPr lang="en-US" sz="1800" dirty="0"/>
              <a:t> </a:t>
            </a:r>
            <a:r>
              <a:rPr lang="en-US" sz="1800" dirty="0" err="1"/>
              <a:t>dụng</a:t>
            </a:r>
            <a:r>
              <a:rPr lang="en-US" sz="1800" dirty="0"/>
              <a:t> </a:t>
            </a:r>
            <a:r>
              <a:rPr lang="en-US" sz="1800" dirty="0" err="1"/>
              <a:t>cấu</a:t>
            </a:r>
            <a:r>
              <a:rPr lang="en-US" sz="1800" dirty="0"/>
              <a:t> </a:t>
            </a:r>
            <a:r>
              <a:rPr lang="en-US" sz="1800" dirty="0" err="1"/>
              <a:t>hình</a:t>
            </a:r>
            <a:r>
              <a:rPr lang="en-US" sz="1800" dirty="0"/>
              <a:t> </a:t>
            </a:r>
            <a:r>
              <a:rPr lang="en-US" sz="1800" dirty="0" err="1"/>
              <a:t>trên</a:t>
            </a:r>
            <a:r>
              <a:rPr lang="en-US" sz="1800" dirty="0"/>
              <a:t> </a:t>
            </a:r>
            <a:r>
              <a:rPr lang="en-US" sz="1800" dirty="0" err="1"/>
              <a:t>điện</a:t>
            </a:r>
            <a:r>
              <a:rPr lang="en-US" sz="1800" dirty="0"/>
              <a:t> </a:t>
            </a:r>
            <a:r>
              <a:rPr lang="en-US" sz="1800" dirty="0" err="1"/>
              <a:t>thoại</a:t>
            </a:r>
            <a:r>
              <a:rPr lang="en-US" sz="1800" dirty="0"/>
              <a:t> ở </a:t>
            </a:r>
            <a:r>
              <a:rPr lang="en-US" sz="1800" dirty="0" err="1"/>
              <a:t>các</a:t>
            </a:r>
            <a:r>
              <a:rPr lang="en-US" sz="1800" dirty="0"/>
              <a:t> </a:t>
            </a:r>
            <a:r>
              <a:rPr lang="en-US" sz="1800" dirty="0" err="1"/>
              <a:t>bưóc</a:t>
            </a:r>
            <a:r>
              <a:rPr lang="en-US" sz="1800" dirty="0"/>
              <a:t> </a:t>
            </a:r>
            <a:r>
              <a:rPr lang="en-US" sz="1800" dirty="0" err="1"/>
              <a:t>sau</a:t>
            </a:r>
            <a:r>
              <a:rPr lang="en-US" sz="1800" dirty="0"/>
              <a:t> </a:t>
            </a:r>
            <a:r>
              <a:rPr lang="en-US" sz="1800" dirty="0" err="1"/>
              <a:t>này</a:t>
            </a:r>
            <a:endParaRPr lang="en-US" sz="1800" dirty="0"/>
          </a:p>
        </p:txBody>
      </p:sp>
      <p:pic>
        <p:nvPicPr>
          <p:cNvPr id="16" name="Picture 15">
            <a:extLst>
              <a:ext uri="{FF2B5EF4-FFF2-40B4-BE49-F238E27FC236}">
                <a16:creationId xmlns:a16="http://schemas.microsoft.com/office/drawing/2014/main" id="{C36A3337-D567-9087-5F11-D045F70FC6DA}"/>
              </a:ext>
            </a:extLst>
          </p:cNvPr>
          <p:cNvPicPr>
            <a:picLocks noChangeAspect="1"/>
          </p:cNvPicPr>
          <p:nvPr/>
        </p:nvPicPr>
        <p:blipFill>
          <a:blip r:embed="rId2"/>
          <a:stretch>
            <a:fillRect/>
          </a:stretch>
        </p:blipFill>
        <p:spPr>
          <a:xfrm>
            <a:off x="838200" y="2332305"/>
            <a:ext cx="10888824" cy="1749646"/>
          </a:xfrm>
          <a:prstGeom prst="rect">
            <a:avLst/>
          </a:prstGeom>
        </p:spPr>
      </p:pic>
      <p:grpSp>
        <p:nvGrpSpPr>
          <p:cNvPr id="20" name="Group 19">
            <a:extLst>
              <a:ext uri="{FF2B5EF4-FFF2-40B4-BE49-F238E27FC236}">
                <a16:creationId xmlns:a16="http://schemas.microsoft.com/office/drawing/2014/main" id="{3F9DF36B-84C2-866D-7B11-397F27A0D909}"/>
              </a:ext>
            </a:extLst>
          </p:cNvPr>
          <p:cNvGrpSpPr/>
          <p:nvPr/>
        </p:nvGrpSpPr>
        <p:grpSpPr>
          <a:xfrm>
            <a:off x="9078377" y="3106653"/>
            <a:ext cx="303840" cy="289080"/>
            <a:chOff x="9078377" y="3106653"/>
            <a:chExt cx="303840" cy="28908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998D05AD-9055-BFA3-9267-357C6AF0E9EF}"/>
                    </a:ext>
                  </a:extLst>
                </p14:cNvPr>
                <p14:cNvContentPartPr/>
                <p14:nvPr/>
              </p14:nvContentPartPr>
              <p14:xfrm>
                <a:off x="9106097" y="3202413"/>
                <a:ext cx="170640" cy="25560"/>
              </p14:xfrm>
            </p:contentPart>
          </mc:Choice>
          <mc:Fallback xmlns="">
            <p:pic>
              <p:nvPicPr>
                <p:cNvPr id="17" name="Ink 16">
                  <a:extLst>
                    <a:ext uri="{FF2B5EF4-FFF2-40B4-BE49-F238E27FC236}">
                      <a16:creationId xmlns:a16="http://schemas.microsoft.com/office/drawing/2014/main" id="{998D05AD-9055-BFA3-9267-357C6AF0E9EF}"/>
                    </a:ext>
                  </a:extLst>
                </p:cNvPr>
                <p:cNvPicPr/>
                <p:nvPr/>
              </p:nvPicPr>
              <p:blipFill>
                <a:blip r:embed="rId4"/>
                <a:stretch>
                  <a:fillRect/>
                </a:stretch>
              </p:blipFill>
              <p:spPr>
                <a:xfrm>
                  <a:off x="9088457" y="3184773"/>
                  <a:ext cx="206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8794CBD-EED8-F567-7815-2FF84056CA7A}"/>
                    </a:ext>
                  </a:extLst>
                </p14:cNvPr>
                <p14:cNvContentPartPr/>
                <p14:nvPr/>
              </p14:nvContentPartPr>
              <p14:xfrm>
                <a:off x="9078377" y="3255333"/>
                <a:ext cx="232920" cy="19800"/>
              </p14:xfrm>
            </p:contentPart>
          </mc:Choice>
          <mc:Fallback xmlns="">
            <p:pic>
              <p:nvPicPr>
                <p:cNvPr id="18" name="Ink 17">
                  <a:extLst>
                    <a:ext uri="{FF2B5EF4-FFF2-40B4-BE49-F238E27FC236}">
                      <a16:creationId xmlns:a16="http://schemas.microsoft.com/office/drawing/2014/main" id="{98794CBD-EED8-F567-7815-2FF84056CA7A}"/>
                    </a:ext>
                  </a:extLst>
                </p:cNvPr>
                <p:cNvPicPr/>
                <p:nvPr/>
              </p:nvPicPr>
              <p:blipFill>
                <a:blip r:embed="rId6"/>
                <a:stretch>
                  <a:fillRect/>
                </a:stretch>
              </p:blipFill>
              <p:spPr>
                <a:xfrm>
                  <a:off x="9060377" y="3237333"/>
                  <a:ext cx="26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D454AF0-ABA4-9937-9A55-A6BF93EE48B0}"/>
                    </a:ext>
                  </a:extLst>
                </p14:cNvPr>
                <p14:cNvContentPartPr/>
                <p14:nvPr/>
              </p14:nvContentPartPr>
              <p14:xfrm>
                <a:off x="9180977" y="3106653"/>
                <a:ext cx="201240" cy="289080"/>
              </p14:xfrm>
            </p:contentPart>
          </mc:Choice>
          <mc:Fallback xmlns="">
            <p:pic>
              <p:nvPicPr>
                <p:cNvPr id="19" name="Ink 18">
                  <a:extLst>
                    <a:ext uri="{FF2B5EF4-FFF2-40B4-BE49-F238E27FC236}">
                      <a16:creationId xmlns:a16="http://schemas.microsoft.com/office/drawing/2014/main" id="{0D454AF0-ABA4-9937-9A55-A6BF93EE48B0}"/>
                    </a:ext>
                  </a:extLst>
                </p:cNvPr>
                <p:cNvPicPr/>
                <p:nvPr/>
              </p:nvPicPr>
              <p:blipFill>
                <a:blip r:embed="rId8"/>
                <a:stretch>
                  <a:fillRect/>
                </a:stretch>
              </p:blipFill>
              <p:spPr>
                <a:xfrm>
                  <a:off x="9162977" y="3088653"/>
                  <a:ext cx="236880" cy="324720"/>
                </a:xfrm>
                <a:prstGeom prst="rect">
                  <a:avLst/>
                </a:prstGeom>
              </p:spPr>
            </p:pic>
          </mc:Fallback>
        </mc:AlternateContent>
      </p:grpSp>
      <p:pic>
        <p:nvPicPr>
          <p:cNvPr id="4" name="Picture 3" descr="Linh Kiện Điện Tử, Module, Công Cụ, Kit phát triển, Cảm biến,Sản phẩm công  nghệ">
            <a:extLst>
              <a:ext uri="{FF2B5EF4-FFF2-40B4-BE49-F238E27FC236}">
                <a16:creationId xmlns:a16="http://schemas.microsoft.com/office/drawing/2014/main" id="{06226B59-1638-5207-D6FE-B339CBDAE5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4451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Tiến</a:t>
            </a:r>
            <a:r>
              <a:rPr lang="en-US" sz="1800" dirty="0"/>
              <a:t> </a:t>
            </a:r>
            <a:r>
              <a:rPr lang="en-US" sz="1800" dirty="0" err="1"/>
              <a:t>hành</a:t>
            </a:r>
            <a:r>
              <a:rPr lang="en-US" sz="1800" dirty="0"/>
              <a:t> </a:t>
            </a:r>
            <a:r>
              <a:rPr lang="en-US" sz="1800" dirty="0" err="1"/>
              <a:t>tải</a:t>
            </a:r>
            <a:r>
              <a:rPr lang="en-US" sz="1800" dirty="0"/>
              <a:t> app “</a:t>
            </a:r>
            <a:r>
              <a:rPr lang="en-US" sz="1800" dirty="0">
                <a:solidFill>
                  <a:schemeClr val="accent1"/>
                </a:solidFill>
              </a:rPr>
              <a:t>Blynk IOT</a:t>
            </a:r>
            <a:r>
              <a:rPr lang="en-US" sz="1800" dirty="0"/>
              <a:t>” </a:t>
            </a:r>
            <a:r>
              <a:rPr lang="en-US" sz="1800" dirty="0" err="1"/>
              <a:t>trên</a:t>
            </a:r>
            <a:r>
              <a:rPr lang="en-US" sz="1800" dirty="0"/>
              <a:t> </a:t>
            </a:r>
            <a:r>
              <a:rPr lang="en-US" sz="1800" dirty="0" err="1"/>
              <a:t>cửa</a:t>
            </a:r>
            <a:r>
              <a:rPr lang="en-US" sz="1800" dirty="0"/>
              <a:t> </a:t>
            </a:r>
            <a:r>
              <a:rPr lang="en-US" sz="1800" dirty="0" err="1"/>
              <a:t>hàng</a:t>
            </a:r>
            <a:r>
              <a:rPr lang="en-US" sz="1800" dirty="0"/>
              <a:t> </a:t>
            </a:r>
            <a:r>
              <a:rPr lang="en-US" sz="1800" dirty="0" err="1"/>
              <a:t>CHPlay</a:t>
            </a:r>
            <a:r>
              <a:rPr lang="en-US" sz="1800" dirty="0"/>
              <a:t> </a:t>
            </a:r>
            <a:r>
              <a:rPr lang="en-US" sz="1800" dirty="0" err="1"/>
              <a:t>hoặc</a:t>
            </a:r>
            <a:r>
              <a:rPr lang="en-US" sz="1800" dirty="0"/>
              <a:t> AppStore</a:t>
            </a:r>
          </a:p>
          <a:p>
            <a:r>
              <a:rPr lang="en-US" sz="1800" dirty="0" err="1"/>
              <a:t>Thiết</a:t>
            </a:r>
            <a:r>
              <a:rPr lang="en-US" sz="1800" dirty="0"/>
              <a:t> </a:t>
            </a:r>
            <a:r>
              <a:rPr lang="en-US" sz="1800" dirty="0" err="1"/>
              <a:t>lập</a:t>
            </a:r>
            <a:r>
              <a:rPr lang="en-US" sz="1800" dirty="0"/>
              <a:t> </a:t>
            </a:r>
            <a:r>
              <a:rPr lang="en-US" sz="1800" dirty="0" err="1"/>
              <a:t>các</a:t>
            </a:r>
            <a:r>
              <a:rPr lang="en-US" sz="1800" dirty="0"/>
              <a:t> widget </a:t>
            </a:r>
            <a:r>
              <a:rPr lang="en-US" sz="1800" dirty="0" err="1"/>
              <a:t>như</a:t>
            </a:r>
            <a:r>
              <a:rPr lang="en-US" sz="1800" dirty="0"/>
              <a:t> </a:t>
            </a:r>
            <a:r>
              <a:rPr lang="en-US" sz="1800" dirty="0" err="1"/>
              <a:t>sau</a:t>
            </a:r>
            <a:r>
              <a:rPr lang="en-US" sz="1800" dirty="0"/>
              <a:t>:</a:t>
            </a:r>
          </a:p>
          <a:p>
            <a:pPr marL="0" indent="0">
              <a:buNone/>
            </a:pPr>
            <a:endParaRPr lang="en-US" sz="1400" dirty="0"/>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422A7FC-098B-EFCC-1BAA-010036459CA9}"/>
                  </a:ext>
                </a:extLst>
              </p14:cNvPr>
              <p14:cNvContentPartPr/>
              <p14:nvPr/>
            </p14:nvContentPartPr>
            <p14:xfrm>
              <a:off x="596777" y="2313624"/>
              <a:ext cx="360" cy="360"/>
            </p14:xfrm>
          </p:contentPart>
        </mc:Choice>
        <mc:Fallback xmlns="">
          <p:pic>
            <p:nvPicPr>
              <p:cNvPr id="18" name="Ink 17">
                <a:extLst>
                  <a:ext uri="{FF2B5EF4-FFF2-40B4-BE49-F238E27FC236}">
                    <a16:creationId xmlns:a16="http://schemas.microsoft.com/office/drawing/2014/main" id="{0422A7FC-098B-EFCC-1BAA-010036459CA9}"/>
                  </a:ext>
                </a:extLst>
              </p:cNvPr>
              <p:cNvPicPr/>
              <p:nvPr/>
            </p:nvPicPr>
            <p:blipFill>
              <a:blip r:embed="rId5"/>
              <a:stretch>
                <a:fillRect/>
              </a:stretch>
            </p:blipFill>
            <p:spPr>
              <a:xfrm>
                <a:off x="587777" y="2304984"/>
                <a:ext cx="18000" cy="18000"/>
              </a:xfrm>
              <a:prstGeom prst="rect">
                <a:avLst/>
              </a:prstGeom>
            </p:spPr>
          </p:pic>
        </mc:Fallback>
      </mc:AlternateContent>
      <p:pic>
        <p:nvPicPr>
          <p:cNvPr id="9" name="Picture 8">
            <a:extLst>
              <a:ext uri="{FF2B5EF4-FFF2-40B4-BE49-F238E27FC236}">
                <a16:creationId xmlns:a16="http://schemas.microsoft.com/office/drawing/2014/main" id="{264C1C94-D449-2EC9-B4AF-9531B5C4B88A}"/>
              </a:ext>
            </a:extLst>
          </p:cNvPr>
          <p:cNvPicPr>
            <a:picLocks noChangeAspect="1"/>
          </p:cNvPicPr>
          <p:nvPr/>
        </p:nvPicPr>
        <p:blipFill>
          <a:blip r:embed="rId6"/>
          <a:stretch>
            <a:fillRect/>
          </a:stretch>
        </p:blipFill>
        <p:spPr>
          <a:xfrm>
            <a:off x="3743646" y="1706530"/>
            <a:ext cx="2534989" cy="4452031"/>
          </a:xfrm>
          <a:prstGeom prst="rect">
            <a:avLst/>
          </a:prstGeom>
        </p:spPr>
      </p:pic>
      <p:pic>
        <p:nvPicPr>
          <p:cNvPr id="14" name="Picture 13">
            <a:extLst>
              <a:ext uri="{FF2B5EF4-FFF2-40B4-BE49-F238E27FC236}">
                <a16:creationId xmlns:a16="http://schemas.microsoft.com/office/drawing/2014/main" id="{50FACDFD-B018-5227-61A3-FE9061683F34}"/>
              </a:ext>
            </a:extLst>
          </p:cNvPr>
          <p:cNvPicPr>
            <a:picLocks noChangeAspect="1"/>
          </p:cNvPicPr>
          <p:nvPr/>
        </p:nvPicPr>
        <p:blipFill>
          <a:blip r:embed="rId7"/>
          <a:stretch>
            <a:fillRect/>
          </a:stretch>
        </p:blipFill>
        <p:spPr>
          <a:xfrm>
            <a:off x="8927098" y="1706529"/>
            <a:ext cx="2151716" cy="4452031"/>
          </a:xfrm>
          <a:prstGeom prst="rect">
            <a:avLst/>
          </a:prstGeom>
        </p:spPr>
      </p:pic>
      <p:pic>
        <p:nvPicPr>
          <p:cNvPr id="16" name="Picture 15">
            <a:extLst>
              <a:ext uri="{FF2B5EF4-FFF2-40B4-BE49-F238E27FC236}">
                <a16:creationId xmlns:a16="http://schemas.microsoft.com/office/drawing/2014/main" id="{C82FAFC6-9774-3135-33C3-0B74F486A482}"/>
              </a:ext>
            </a:extLst>
          </p:cNvPr>
          <p:cNvPicPr>
            <a:picLocks noChangeAspect="1"/>
          </p:cNvPicPr>
          <p:nvPr/>
        </p:nvPicPr>
        <p:blipFill>
          <a:blip r:embed="rId8"/>
          <a:stretch>
            <a:fillRect/>
          </a:stretch>
        </p:blipFill>
        <p:spPr>
          <a:xfrm>
            <a:off x="838201" y="1706529"/>
            <a:ext cx="2579162" cy="4452031"/>
          </a:xfrm>
          <a:prstGeom prst="rect">
            <a:avLst/>
          </a:prstGeom>
        </p:spPr>
      </p:pic>
      <p:pic>
        <p:nvPicPr>
          <p:cNvPr id="19" name="Picture 18">
            <a:extLst>
              <a:ext uri="{FF2B5EF4-FFF2-40B4-BE49-F238E27FC236}">
                <a16:creationId xmlns:a16="http://schemas.microsoft.com/office/drawing/2014/main" id="{6D636AE7-2711-6416-C99F-3236834F1865}"/>
              </a:ext>
            </a:extLst>
          </p:cNvPr>
          <p:cNvPicPr>
            <a:picLocks noChangeAspect="1"/>
          </p:cNvPicPr>
          <p:nvPr/>
        </p:nvPicPr>
        <p:blipFill>
          <a:blip r:embed="rId9"/>
          <a:stretch>
            <a:fillRect/>
          </a:stretch>
        </p:blipFill>
        <p:spPr>
          <a:xfrm>
            <a:off x="6547283" y="1706529"/>
            <a:ext cx="2113530" cy="447043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DF8B9950-F9F8-C646-40A1-00ACB3FD25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70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400" dirty="0"/>
          </a:p>
        </p:txBody>
      </p:sp>
      <p:pic>
        <p:nvPicPr>
          <p:cNvPr id="6" name="Picture 5">
            <a:extLst>
              <a:ext uri="{FF2B5EF4-FFF2-40B4-BE49-F238E27FC236}">
                <a16:creationId xmlns:a16="http://schemas.microsoft.com/office/drawing/2014/main" id="{4FCA6484-5631-90FE-F5F7-7E063AC29F19}"/>
              </a:ext>
            </a:extLst>
          </p:cNvPr>
          <p:cNvPicPr>
            <a:picLocks noChangeAspect="1"/>
          </p:cNvPicPr>
          <p:nvPr/>
        </p:nvPicPr>
        <p:blipFill>
          <a:blip r:embed="rId2"/>
          <a:stretch>
            <a:fillRect/>
          </a:stretch>
        </p:blipFill>
        <p:spPr>
          <a:xfrm>
            <a:off x="4522059" y="864775"/>
            <a:ext cx="2621691" cy="5523225"/>
          </a:xfrm>
          <a:prstGeom prst="rect">
            <a:avLst/>
          </a:prstGeom>
        </p:spPr>
      </p:pic>
      <p:pic>
        <p:nvPicPr>
          <p:cNvPr id="8" name="Picture 7">
            <a:extLst>
              <a:ext uri="{FF2B5EF4-FFF2-40B4-BE49-F238E27FC236}">
                <a16:creationId xmlns:a16="http://schemas.microsoft.com/office/drawing/2014/main" id="{6B225A87-5CF2-C964-2E8A-FA5C3C0064B2}"/>
              </a:ext>
            </a:extLst>
          </p:cNvPr>
          <p:cNvPicPr>
            <a:picLocks noChangeAspect="1"/>
          </p:cNvPicPr>
          <p:nvPr/>
        </p:nvPicPr>
        <p:blipFill>
          <a:blip r:embed="rId3"/>
          <a:stretch>
            <a:fillRect/>
          </a:stretch>
        </p:blipFill>
        <p:spPr>
          <a:xfrm>
            <a:off x="7616431" y="819674"/>
            <a:ext cx="2621691" cy="5568326"/>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6ED0DBC-7253-D4AF-755C-933DC2284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57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400" dirty="0"/>
          </a:p>
        </p:txBody>
      </p:sp>
      <p:pic>
        <p:nvPicPr>
          <p:cNvPr id="5" name="Picture 4">
            <a:extLst>
              <a:ext uri="{FF2B5EF4-FFF2-40B4-BE49-F238E27FC236}">
                <a16:creationId xmlns:a16="http://schemas.microsoft.com/office/drawing/2014/main" id="{1812C810-3DD1-1240-2BF8-65A1B23B211D}"/>
              </a:ext>
            </a:extLst>
          </p:cNvPr>
          <p:cNvPicPr>
            <a:picLocks noChangeAspect="1"/>
          </p:cNvPicPr>
          <p:nvPr/>
        </p:nvPicPr>
        <p:blipFill>
          <a:blip r:embed="rId2"/>
          <a:stretch>
            <a:fillRect/>
          </a:stretch>
        </p:blipFill>
        <p:spPr>
          <a:xfrm>
            <a:off x="4323120" y="790732"/>
            <a:ext cx="2696245" cy="5702144"/>
          </a:xfrm>
          <a:prstGeom prst="rect">
            <a:avLst/>
          </a:prstGeom>
        </p:spPr>
      </p:pic>
      <p:pic>
        <p:nvPicPr>
          <p:cNvPr id="9" name="Picture 8">
            <a:extLst>
              <a:ext uri="{FF2B5EF4-FFF2-40B4-BE49-F238E27FC236}">
                <a16:creationId xmlns:a16="http://schemas.microsoft.com/office/drawing/2014/main" id="{0989923E-BBE7-A759-636C-CF9538DE07CE}"/>
              </a:ext>
            </a:extLst>
          </p:cNvPr>
          <p:cNvPicPr>
            <a:picLocks noChangeAspect="1"/>
          </p:cNvPicPr>
          <p:nvPr/>
        </p:nvPicPr>
        <p:blipFill>
          <a:blip r:embed="rId3"/>
          <a:stretch>
            <a:fillRect/>
          </a:stretch>
        </p:blipFill>
        <p:spPr>
          <a:xfrm>
            <a:off x="7432877" y="820567"/>
            <a:ext cx="2696245" cy="569459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AD32D4B8-76E3-B3A7-F85C-F4633FABC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53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đất</a:t>
            </a:r>
            <a:endParaRPr lang="en-US" sz="1800" dirty="0">
              <a:solidFill>
                <a:schemeClr val="accent1"/>
              </a:solidFill>
            </a:endParaRPr>
          </a:p>
          <a:p>
            <a:pPr marL="0" indent="0">
              <a:buNone/>
            </a:pPr>
            <a:endParaRPr lang="en-US" sz="1400" dirty="0"/>
          </a:p>
        </p:txBody>
      </p:sp>
      <p:pic>
        <p:nvPicPr>
          <p:cNvPr id="5" name="Picture 4">
            <a:extLst>
              <a:ext uri="{FF2B5EF4-FFF2-40B4-BE49-F238E27FC236}">
                <a16:creationId xmlns:a16="http://schemas.microsoft.com/office/drawing/2014/main" id="{EB1A3483-B63B-2154-1ED5-F3C260B89D63}"/>
              </a:ext>
            </a:extLst>
          </p:cNvPr>
          <p:cNvPicPr>
            <a:picLocks noChangeAspect="1"/>
          </p:cNvPicPr>
          <p:nvPr/>
        </p:nvPicPr>
        <p:blipFill>
          <a:blip r:embed="rId2"/>
          <a:stretch>
            <a:fillRect/>
          </a:stretch>
        </p:blipFill>
        <p:spPr>
          <a:xfrm>
            <a:off x="4218726" y="1002231"/>
            <a:ext cx="2621437" cy="5527653"/>
          </a:xfrm>
          <a:prstGeom prst="rect">
            <a:avLst/>
          </a:prstGeom>
        </p:spPr>
      </p:pic>
      <p:pic>
        <p:nvPicPr>
          <p:cNvPr id="9" name="Picture 8">
            <a:extLst>
              <a:ext uri="{FF2B5EF4-FFF2-40B4-BE49-F238E27FC236}">
                <a16:creationId xmlns:a16="http://schemas.microsoft.com/office/drawing/2014/main" id="{AC445766-7B4B-9D39-4819-FB048596E0A0}"/>
              </a:ext>
            </a:extLst>
          </p:cNvPr>
          <p:cNvPicPr>
            <a:picLocks noChangeAspect="1"/>
          </p:cNvPicPr>
          <p:nvPr/>
        </p:nvPicPr>
        <p:blipFill>
          <a:blip r:embed="rId3"/>
          <a:stretch>
            <a:fillRect/>
          </a:stretch>
        </p:blipFill>
        <p:spPr>
          <a:xfrm>
            <a:off x="7195541" y="949234"/>
            <a:ext cx="2621437" cy="558065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7869BE54-5167-8B06-B969-F943C13912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01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4" y="259556"/>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9" y="1121652"/>
            <a:ext cx="7202922" cy="4791468"/>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độ ẩm đất</a:t>
            </a:r>
          </a:p>
          <a:p>
            <a:pPr marL="0" indent="0">
              <a:lnSpc>
                <a:spcPct val="100000"/>
              </a:lnSpc>
              <a:buNone/>
            </a:pPr>
            <a:r>
              <a:rPr lang="vi-VN" sz="1400" dirty="0">
                <a:latin typeface="Calibri" panose="020F0502020204030204" pitchFamily="34" charset="0"/>
                <a:cs typeface="Calibri" panose="020F0502020204030204" pitchFamily="34" charset="0"/>
              </a:rPr>
              <a:t>Độ ẩm đất phù hợp cho mỗi loại cây trồng có thế khác nhau tùy thuộc vào yêu cầu nước và đặc điểm sinh thái của từng loài cây</a:t>
            </a:r>
            <a:r>
              <a:rPr lang="en-US" sz="1400" dirty="0">
                <a:latin typeface="Calibri" panose="020F0502020204030204" pitchFamily="34" charset="0"/>
                <a:cs typeface="Calibri" panose="020F0502020204030204" pitchFamily="34" charset="0"/>
              </a:rPr>
              <a:t>. </a:t>
            </a:r>
            <a:r>
              <a:rPr lang="vi-VN" sz="1400" dirty="0">
                <a:latin typeface="Calibri" panose="020F0502020204030204" pitchFamily="34" charset="0"/>
                <a:cs typeface="Calibri" panose="020F0502020204030204" pitchFamily="34" charset="0"/>
              </a:rPr>
              <a:t>Dưới đây là một số ví dụ về độ ẩm đất phù hợp cho một số loại cây trồng khác nhau:</a:t>
            </a:r>
          </a:p>
          <a:p>
            <a:pPr marL="0" indent="0">
              <a:lnSpc>
                <a:spcPct val="100000"/>
              </a:lnSpc>
              <a:buNone/>
            </a:pPr>
            <a:r>
              <a:rPr lang="vi-VN" sz="1400" dirty="0">
                <a:latin typeface="Calibri" panose="020F0502020204030204" pitchFamily="34" charset="0"/>
                <a:cs typeface="Calibri" panose="020F0502020204030204" pitchFamily="34" charset="0"/>
              </a:rPr>
              <a:t>1. Rau cải và rau mầm: Độ ẩm đất phù hợp cho rau cải và rau mầm thường dao động từ 60% đến 80%. Tùy thuộc vào loại cây cụ thể, có thể có sự biến động nhỏ trong phạm vi này.</a:t>
            </a:r>
          </a:p>
          <a:p>
            <a:pPr marL="0" indent="0">
              <a:lnSpc>
                <a:spcPct val="100000"/>
              </a:lnSpc>
              <a:buNone/>
            </a:pPr>
            <a:r>
              <a:rPr lang="vi-VN" sz="1400" dirty="0">
                <a:latin typeface="Calibri" panose="020F0502020204030204" pitchFamily="34" charset="0"/>
                <a:cs typeface="Calibri" panose="020F0502020204030204" pitchFamily="34" charset="0"/>
              </a:rPr>
              <a:t>2. Cây hoa: Độ ẩm đất từ 50% đến 70% thường được coi là phù hợp cho cây hoa. Tuy nhiên, cũng có thể cần điều chỉnh độ ẩm đất dựa trên yêu cầu cụ thể của từng loại cây hoa.</a:t>
            </a:r>
          </a:p>
          <a:p>
            <a:pPr marL="0" indent="0">
              <a:lnSpc>
                <a:spcPct val="100000"/>
              </a:lnSpc>
              <a:buNone/>
            </a:pPr>
            <a:r>
              <a:rPr lang="vi-VN" sz="1400" dirty="0">
                <a:latin typeface="Calibri" panose="020F0502020204030204" pitchFamily="34" charset="0"/>
                <a:cs typeface="Calibri" panose="020F0502020204030204" pitchFamily="34" charset="0"/>
              </a:rPr>
              <a:t>3. Cây trồng nhiệt đới: Cây trồng như dừa và cà phê thường yêu cầu độ ẩm đất từ 70% đến 80% hoặc thậm chí cao hơn.</a:t>
            </a:r>
          </a:p>
          <a:p>
            <a:pPr marL="0" indent="0">
              <a:lnSpc>
                <a:spcPct val="100000"/>
              </a:lnSpc>
              <a:buNone/>
            </a:pPr>
            <a:r>
              <a:rPr lang="vi-VN" sz="1400" dirty="0">
                <a:latin typeface="Calibri" panose="020F0502020204030204" pitchFamily="34" charset="0"/>
                <a:cs typeface="Calibri" panose="020F0502020204030204" pitchFamily="34" charset="0"/>
              </a:rPr>
              <a:t>4. Cây trồng lúa nước: Độ ẩm đất phù hợp cho lúa nước thường cao hơn, từ 70% 90%, do chúng thích môi trường ngập nước</a:t>
            </a:r>
            <a:endParaRPr lang="en-US" sz="1400" dirty="0">
              <a:latin typeface="Calibri" panose="020F0502020204030204" pitchFamily="34" charset="0"/>
              <a:cs typeface="Calibri" panose="020F0502020204030204" pitchFamily="34" charset="0"/>
            </a:endParaRPr>
          </a:p>
          <a:p>
            <a:pPr marL="0" indent="0">
              <a:lnSpc>
                <a:spcPct val="100000"/>
              </a:lnSpc>
              <a:buNone/>
            </a:pPr>
            <a:r>
              <a:rPr lang="vi-VN" sz="1400" dirty="0">
                <a:latin typeface="Calibri" panose="020F0502020204030204" pitchFamily="34" charset="0"/>
                <a:cs typeface="Calibri" panose="020F0502020204030204" pitchFamily="34" charset="0"/>
              </a:rPr>
              <a:t>5. Cây trồng rừng: Cây trồng rừng như thông và dương xỉ thích hợp với độ ẩm đất từ 50% đến 70%.</a:t>
            </a:r>
            <a:r>
              <a:rPr lang="en-US" sz="1400" dirty="0">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3126DB5E-E14E-0C65-ABB5-BA9EE658E19C}"/>
              </a:ext>
            </a:extLst>
          </p:cNvPr>
          <p:cNvPicPr>
            <a:picLocks noChangeAspect="1"/>
          </p:cNvPicPr>
          <p:nvPr/>
        </p:nvPicPr>
        <p:blipFill>
          <a:blip r:embed="rId2"/>
          <a:stretch>
            <a:fillRect/>
          </a:stretch>
        </p:blipFill>
        <p:spPr>
          <a:xfrm>
            <a:off x="8133602" y="1035697"/>
            <a:ext cx="3605864" cy="558635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03E532FA-28E6-182D-6218-65C2B02A2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023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Button </a:t>
            </a:r>
            <a:r>
              <a:rPr lang="en-US" sz="1800" dirty="0" err="1">
                <a:solidFill>
                  <a:schemeClr val="accent1"/>
                </a:solidFill>
              </a:rPr>
              <a:t>Tự</a:t>
            </a:r>
            <a:r>
              <a:rPr lang="en-US" sz="1800" dirty="0">
                <a:solidFill>
                  <a:schemeClr val="accent1"/>
                </a:solidFill>
              </a:rPr>
              <a:t> </a:t>
            </a:r>
            <a:r>
              <a:rPr lang="en-US" sz="1800" dirty="0" err="1">
                <a:solidFill>
                  <a:schemeClr val="accent1"/>
                </a:solidFill>
              </a:rPr>
              <a:t>động</a:t>
            </a:r>
            <a:r>
              <a:rPr lang="en-US" sz="1800" dirty="0">
                <a:solidFill>
                  <a:schemeClr val="accent1"/>
                </a:solidFill>
              </a:rPr>
              <a:t> </a:t>
            </a:r>
            <a:r>
              <a:rPr lang="en-US" sz="1800" dirty="0" err="1">
                <a:solidFill>
                  <a:schemeClr val="accent1"/>
                </a:solidFill>
              </a:rPr>
              <a:t>cảnh</a:t>
            </a:r>
            <a:r>
              <a:rPr lang="en-US" sz="1800" dirty="0">
                <a:solidFill>
                  <a:schemeClr val="accent1"/>
                </a:solidFill>
              </a:rPr>
              <a:t> </a:t>
            </a:r>
            <a:r>
              <a:rPr lang="en-US" sz="1800" dirty="0" err="1">
                <a:solidFill>
                  <a:schemeClr val="accent1"/>
                </a:solidFill>
              </a:rPr>
              <a:t>báo</a:t>
            </a:r>
            <a:r>
              <a:rPr lang="en-US" sz="1800" dirty="0">
                <a:solidFill>
                  <a:schemeClr val="accent1"/>
                </a:solidFill>
              </a:rPr>
              <a:t> </a:t>
            </a:r>
          </a:p>
          <a:p>
            <a:pPr marL="0" indent="0">
              <a:buNone/>
            </a:pPr>
            <a:endParaRPr lang="en-US" sz="1800" dirty="0"/>
          </a:p>
        </p:txBody>
      </p:sp>
      <p:pic>
        <p:nvPicPr>
          <p:cNvPr id="6" name="Picture 5">
            <a:extLst>
              <a:ext uri="{FF2B5EF4-FFF2-40B4-BE49-F238E27FC236}">
                <a16:creationId xmlns:a16="http://schemas.microsoft.com/office/drawing/2014/main" id="{A336F46B-CB59-FFA1-2E27-E0053B221589}"/>
              </a:ext>
            </a:extLst>
          </p:cNvPr>
          <p:cNvPicPr>
            <a:picLocks noChangeAspect="1"/>
          </p:cNvPicPr>
          <p:nvPr/>
        </p:nvPicPr>
        <p:blipFill>
          <a:blip r:embed="rId2"/>
          <a:stretch>
            <a:fillRect/>
          </a:stretch>
        </p:blipFill>
        <p:spPr>
          <a:xfrm>
            <a:off x="6930870" y="984358"/>
            <a:ext cx="2599257" cy="5508517"/>
          </a:xfrm>
          <a:prstGeom prst="rect">
            <a:avLst/>
          </a:prstGeom>
        </p:spPr>
      </p:pic>
      <p:pic>
        <p:nvPicPr>
          <p:cNvPr id="8" name="Picture 7">
            <a:extLst>
              <a:ext uri="{FF2B5EF4-FFF2-40B4-BE49-F238E27FC236}">
                <a16:creationId xmlns:a16="http://schemas.microsoft.com/office/drawing/2014/main" id="{CA5B2F73-0644-D8D0-1CC8-3D3E0AD18032}"/>
              </a:ext>
            </a:extLst>
          </p:cNvPr>
          <p:cNvPicPr>
            <a:picLocks noChangeAspect="1"/>
          </p:cNvPicPr>
          <p:nvPr/>
        </p:nvPicPr>
        <p:blipFill>
          <a:blip r:embed="rId3"/>
          <a:stretch>
            <a:fillRect/>
          </a:stretch>
        </p:blipFill>
        <p:spPr>
          <a:xfrm>
            <a:off x="3948011" y="949234"/>
            <a:ext cx="2626239" cy="5508518"/>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2D332BB2-1685-882C-5B55-3183E2D4C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566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Button </a:t>
            </a:r>
            <a:r>
              <a:rPr lang="en-US" sz="1800" dirty="0" err="1">
                <a:solidFill>
                  <a:schemeClr val="accent1"/>
                </a:solidFill>
              </a:rPr>
              <a:t>Kiểm</a:t>
            </a:r>
            <a:r>
              <a:rPr lang="en-US" sz="1800" dirty="0">
                <a:solidFill>
                  <a:schemeClr val="accent1"/>
                </a:solidFill>
              </a:rPr>
              <a:t> </a:t>
            </a:r>
            <a:r>
              <a:rPr lang="en-US" sz="1800" dirty="0" err="1">
                <a:solidFill>
                  <a:schemeClr val="accent1"/>
                </a:solidFill>
              </a:rPr>
              <a:t>tra</a:t>
            </a:r>
            <a:endParaRPr lang="en-US" sz="1800"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722A3CA9-2FA2-1E95-51AD-5CE80CC5F318}"/>
              </a:ext>
            </a:extLst>
          </p:cNvPr>
          <p:cNvPicPr>
            <a:picLocks noChangeAspect="1"/>
          </p:cNvPicPr>
          <p:nvPr/>
        </p:nvPicPr>
        <p:blipFill>
          <a:blip r:embed="rId2"/>
          <a:stretch>
            <a:fillRect/>
          </a:stretch>
        </p:blipFill>
        <p:spPr>
          <a:xfrm>
            <a:off x="3262096" y="990920"/>
            <a:ext cx="2681505" cy="5640148"/>
          </a:xfrm>
          <a:prstGeom prst="rect">
            <a:avLst/>
          </a:prstGeom>
        </p:spPr>
      </p:pic>
      <p:pic>
        <p:nvPicPr>
          <p:cNvPr id="9" name="Picture 8">
            <a:extLst>
              <a:ext uri="{FF2B5EF4-FFF2-40B4-BE49-F238E27FC236}">
                <a16:creationId xmlns:a16="http://schemas.microsoft.com/office/drawing/2014/main" id="{2168AC99-0D3D-093C-9AEA-591B2AE3A02B}"/>
              </a:ext>
            </a:extLst>
          </p:cNvPr>
          <p:cNvPicPr>
            <a:picLocks noChangeAspect="1"/>
          </p:cNvPicPr>
          <p:nvPr/>
        </p:nvPicPr>
        <p:blipFill>
          <a:blip r:embed="rId3"/>
          <a:stretch>
            <a:fillRect/>
          </a:stretch>
        </p:blipFill>
        <p:spPr>
          <a:xfrm>
            <a:off x="6307495" y="949234"/>
            <a:ext cx="2686642" cy="568183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5D988444-443E-37E3-0745-0B3074EA85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83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a:p>
            <a:pPr marL="0" indent="0">
              <a:buNone/>
            </a:pPr>
            <a:endParaRPr lang="en-US" sz="1400" dirty="0"/>
          </a:p>
        </p:txBody>
      </p:sp>
      <p:pic>
        <p:nvPicPr>
          <p:cNvPr id="19" name="Picture 18">
            <a:extLst>
              <a:ext uri="{FF2B5EF4-FFF2-40B4-BE49-F238E27FC236}">
                <a16:creationId xmlns:a16="http://schemas.microsoft.com/office/drawing/2014/main" id="{4EA0DB70-5097-92E0-3EB5-667E1A08660E}"/>
              </a:ext>
            </a:extLst>
          </p:cNvPr>
          <p:cNvPicPr>
            <a:picLocks noChangeAspect="1"/>
          </p:cNvPicPr>
          <p:nvPr/>
        </p:nvPicPr>
        <p:blipFill>
          <a:blip r:embed="rId2"/>
          <a:stretch>
            <a:fillRect/>
          </a:stretch>
        </p:blipFill>
        <p:spPr>
          <a:xfrm>
            <a:off x="3400917" y="914399"/>
            <a:ext cx="2695083" cy="5737431"/>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BEE8B956-2459-FA15-7CC2-14BF142AC78D}"/>
                  </a:ext>
                </a:extLst>
              </p14:cNvPr>
              <p14:cNvContentPartPr/>
              <p14:nvPr/>
            </p14:nvContentPartPr>
            <p14:xfrm>
              <a:off x="5670647" y="3368243"/>
              <a:ext cx="279000" cy="320040"/>
            </p14:xfrm>
          </p:contentPart>
        </mc:Choice>
        <mc:Fallback xmlns="">
          <p:pic>
            <p:nvPicPr>
              <p:cNvPr id="25" name="Ink 24">
                <a:extLst>
                  <a:ext uri="{FF2B5EF4-FFF2-40B4-BE49-F238E27FC236}">
                    <a16:creationId xmlns:a16="http://schemas.microsoft.com/office/drawing/2014/main" id="{BEE8B956-2459-FA15-7CC2-14BF142AC78D}"/>
                  </a:ext>
                </a:extLst>
              </p:cNvPr>
              <p:cNvPicPr/>
              <p:nvPr/>
            </p:nvPicPr>
            <p:blipFill>
              <a:blip r:embed="rId4"/>
              <a:stretch>
                <a:fillRect/>
              </a:stretch>
            </p:blipFill>
            <p:spPr>
              <a:xfrm>
                <a:off x="5661659" y="3359243"/>
                <a:ext cx="296617" cy="337680"/>
              </a:xfrm>
              <a:prstGeom prst="rect">
                <a:avLst/>
              </a:prstGeom>
            </p:spPr>
          </p:pic>
        </mc:Fallback>
      </mc:AlternateContent>
      <p:pic>
        <p:nvPicPr>
          <p:cNvPr id="27" name="Picture 26">
            <a:extLst>
              <a:ext uri="{FF2B5EF4-FFF2-40B4-BE49-F238E27FC236}">
                <a16:creationId xmlns:a16="http://schemas.microsoft.com/office/drawing/2014/main" id="{3820202A-1D2A-C45B-53E2-5408D390A347}"/>
              </a:ext>
            </a:extLst>
          </p:cNvPr>
          <p:cNvPicPr>
            <a:picLocks noChangeAspect="1"/>
          </p:cNvPicPr>
          <p:nvPr/>
        </p:nvPicPr>
        <p:blipFill>
          <a:blip r:embed="rId5"/>
          <a:stretch>
            <a:fillRect/>
          </a:stretch>
        </p:blipFill>
        <p:spPr>
          <a:xfrm>
            <a:off x="6514322" y="949233"/>
            <a:ext cx="2641039" cy="573743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853B547B-DD82-21CE-1792-245B969305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68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C75D390C-C17D-58D5-B563-809EB438B20A}"/>
              </a:ext>
            </a:extLst>
          </p:cNvPr>
          <p:cNvPicPr>
            <a:picLocks noChangeAspect="1"/>
          </p:cNvPicPr>
          <p:nvPr/>
        </p:nvPicPr>
        <p:blipFill>
          <a:blip r:embed="rId2"/>
          <a:stretch>
            <a:fillRect/>
          </a:stretch>
        </p:blipFill>
        <p:spPr>
          <a:xfrm>
            <a:off x="3859122" y="949234"/>
            <a:ext cx="2618303" cy="5585219"/>
          </a:xfrm>
          <a:prstGeom prst="rect">
            <a:avLst/>
          </a:prstGeom>
        </p:spPr>
      </p:pic>
      <p:pic>
        <p:nvPicPr>
          <p:cNvPr id="7" name="Picture 6">
            <a:extLst>
              <a:ext uri="{FF2B5EF4-FFF2-40B4-BE49-F238E27FC236}">
                <a16:creationId xmlns:a16="http://schemas.microsoft.com/office/drawing/2014/main" id="{E10D0C73-0D24-22E5-688B-80C3561AEDBD}"/>
              </a:ext>
            </a:extLst>
          </p:cNvPr>
          <p:cNvPicPr>
            <a:picLocks noChangeAspect="1"/>
          </p:cNvPicPr>
          <p:nvPr/>
        </p:nvPicPr>
        <p:blipFill>
          <a:blip r:embed="rId3"/>
          <a:stretch>
            <a:fillRect/>
          </a:stretch>
        </p:blipFill>
        <p:spPr>
          <a:xfrm>
            <a:off x="6857345" y="970021"/>
            <a:ext cx="2562558" cy="554364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BA5C0F5A-36F1-5C44-C50C-22369E4639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316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đất</a:t>
            </a:r>
            <a:endParaRPr lang="en-US" sz="1800" dirty="0">
              <a:solidFill>
                <a:schemeClr val="accent1"/>
              </a:solidFill>
            </a:endParaRPr>
          </a:p>
          <a:p>
            <a:pPr marL="0" indent="0">
              <a:buNone/>
            </a:pPr>
            <a:endParaRPr lang="en-US" sz="1800" dirty="0"/>
          </a:p>
        </p:txBody>
      </p:sp>
      <p:pic>
        <p:nvPicPr>
          <p:cNvPr id="6" name="Picture 5">
            <a:extLst>
              <a:ext uri="{FF2B5EF4-FFF2-40B4-BE49-F238E27FC236}">
                <a16:creationId xmlns:a16="http://schemas.microsoft.com/office/drawing/2014/main" id="{0B7FC054-106B-C9A2-C2BB-6ACDA2AF539B}"/>
              </a:ext>
            </a:extLst>
          </p:cNvPr>
          <p:cNvPicPr>
            <a:picLocks noChangeAspect="1"/>
          </p:cNvPicPr>
          <p:nvPr/>
        </p:nvPicPr>
        <p:blipFill>
          <a:blip r:embed="rId2"/>
          <a:stretch>
            <a:fillRect/>
          </a:stretch>
        </p:blipFill>
        <p:spPr>
          <a:xfrm>
            <a:off x="3482088" y="997144"/>
            <a:ext cx="2613912" cy="5495731"/>
          </a:xfrm>
          <a:prstGeom prst="rect">
            <a:avLst/>
          </a:prstGeom>
        </p:spPr>
      </p:pic>
      <p:pic>
        <p:nvPicPr>
          <p:cNvPr id="9" name="Picture 8">
            <a:extLst>
              <a:ext uri="{FF2B5EF4-FFF2-40B4-BE49-F238E27FC236}">
                <a16:creationId xmlns:a16="http://schemas.microsoft.com/office/drawing/2014/main" id="{9711BAAB-5C6D-EBDB-963B-69BC0885796B}"/>
              </a:ext>
            </a:extLst>
          </p:cNvPr>
          <p:cNvPicPr>
            <a:picLocks noChangeAspect="1"/>
          </p:cNvPicPr>
          <p:nvPr/>
        </p:nvPicPr>
        <p:blipFill>
          <a:blip r:embed="rId3"/>
          <a:stretch>
            <a:fillRect/>
          </a:stretch>
        </p:blipFill>
        <p:spPr>
          <a:xfrm>
            <a:off x="6465950" y="987814"/>
            <a:ext cx="2625267" cy="5505061"/>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0080FD6-3C58-3EC8-42E9-96132BF23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8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nút</a:t>
            </a:r>
            <a:r>
              <a:rPr lang="en-US" sz="2400" b="1" dirty="0"/>
              <a:t> </a:t>
            </a:r>
            <a:r>
              <a:rPr lang="en-US" sz="2400" b="1" dirty="0" err="1"/>
              <a:t>nhấn</a:t>
            </a:r>
            <a:r>
              <a:rPr lang="en-US" sz="2400" b="1" dirty="0"/>
              <a:t> SET, UP, DOWN</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5.1 </a:t>
            </a:r>
            <a:r>
              <a:rPr lang="en-US" sz="1800" b="1" dirty="0" err="1"/>
              <a:t>Cài</a:t>
            </a:r>
            <a:r>
              <a:rPr lang="en-US" sz="1800" b="1" dirty="0"/>
              <a:t> </a:t>
            </a:r>
            <a:r>
              <a:rPr lang="en-US" sz="1800" b="1" dirty="0" err="1"/>
              <a:t>thông</a:t>
            </a:r>
            <a:r>
              <a:rPr lang="en-US" sz="1800" b="1" dirty="0"/>
              <a:t> </a:t>
            </a:r>
            <a:r>
              <a:rPr lang="en-US" sz="1800" b="1" dirty="0" err="1"/>
              <a:t>số</a:t>
            </a:r>
            <a:r>
              <a:rPr lang="en-US" sz="1800" b="1" dirty="0"/>
              <a:t> qua </a:t>
            </a:r>
            <a:r>
              <a:rPr lang="en-US" sz="1800" b="1" dirty="0" err="1"/>
              <a:t>WebServer</a:t>
            </a:r>
            <a:endParaRPr lang="en-US" sz="1800" b="1" dirty="0"/>
          </a:p>
          <a:p>
            <a:pPr marL="0" indent="0">
              <a:buNone/>
            </a:pPr>
            <a:r>
              <a:rPr lang="en-US" sz="1600" dirty="0" err="1"/>
              <a:t>Nhấn</a:t>
            </a:r>
            <a:r>
              <a:rPr lang="en-US" sz="1600" dirty="0"/>
              <a:t> </a:t>
            </a:r>
            <a:r>
              <a:rPr lang="en-US" sz="1600" dirty="0" err="1"/>
              <a:t>giữ</a:t>
            </a:r>
            <a:r>
              <a:rPr lang="en-US" sz="1600" dirty="0"/>
              <a:t> 3s </a:t>
            </a:r>
            <a:r>
              <a:rPr lang="en-US" sz="1600" dirty="0" err="1"/>
              <a:t>nút</a:t>
            </a:r>
            <a:r>
              <a:rPr lang="en-US" sz="1600" dirty="0"/>
              <a:t> SET </a:t>
            </a:r>
            <a:r>
              <a:rPr lang="en-US" sz="1600" dirty="0" err="1"/>
              <a:t>để</a:t>
            </a:r>
            <a:r>
              <a:rPr lang="en-US" sz="1600" dirty="0"/>
              <a:t> </a:t>
            </a:r>
            <a:r>
              <a:rPr lang="en-US" sz="1600" dirty="0" err="1"/>
              <a:t>vào</a:t>
            </a:r>
            <a:r>
              <a:rPr lang="en-US" sz="1600" dirty="0"/>
              <a:t> </a:t>
            </a:r>
            <a:r>
              <a:rPr lang="en-US" sz="1600" dirty="0" err="1"/>
              <a:t>chế</a:t>
            </a:r>
            <a:r>
              <a:rPr lang="en-US" sz="1600" dirty="0"/>
              <a:t> </a:t>
            </a:r>
            <a:r>
              <a:rPr lang="en-US" sz="1600" dirty="0" err="1"/>
              <a:t>độ</a:t>
            </a:r>
            <a:r>
              <a:rPr lang="en-US" sz="1600" dirty="0"/>
              <a:t> </a:t>
            </a:r>
            <a:r>
              <a:rPr lang="en-US" sz="1600" dirty="0" err="1"/>
              <a:t>wifi</a:t>
            </a:r>
            <a:r>
              <a:rPr lang="en-US" sz="1600" dirty="0"/>
              <a:t> AP ( module ESP32 </a:t>
            </a:r>
            <a:r>
              <a:rPr lang="en-US" sz="1600" dirty="0" err="1"/>
              <a:t>sẽ</a:t>
            </a:r>
            <a:r>
              <a:rPr lang="en-US" sz="1600" dirty="0"/>
              <a:t> </a:t>
            </a:r>
            <a:r>
              <a:rPr lang="en-US" sz="1600" dirty="0" err="1"/>
              <a:t>phát</a:t>
            </a:r>
            <a:r>
              <a:rPr lang="en-US" sz="1600" dirty="0"/>
              <a:t> </a:t>
            </a:r>
            <a:r>
              <a:rPr lang="en-US" sz="1600" dirty="0" err="1"/>
              <a:t>ra</a:t>
            </a:r>
            <a:r>
              <a:rPr lang="en-US" sz="1600" dirty="0"/>
              <a:t> </a:t>
            </a:r>
            <a:r>
              <a:rPr lang="en-US" sz="1600" dirty="0" err="1"/>
              <a:t>wifi</a:t>
            </a:r>
            <a:r>
              <a:rPr lang="en-US" sz="1600" dirty="0"/>
              <a:t> </a:t>
            </a:r>
            <a:r>
              <a:rPr lang="en-US" sz="1600" dirty="0" err="1"/>
              <a:t>có</a:t>
            </a:r>
            <a:r>
              <a:rPr lang="en-US" sz="1600" dirty="0"/>
              <a:t> </a:t>
            </a:r>
            <a:r>
              <a:rPr lang="en-US" sz="1600" dirty="0" err="1"/>
              <a:t>tên</a:t>
            </a:r>
            <a:r>
              <a:rPr lang="en-US" sz="1600" dirty="0"/>
              <a:t> “</a:t>
            </a:r>
            <a:r>
              <a:rPr lang="en-US" sz="1600" dirty="0">
                <a:solidFill>
                  <a:schemeClr val="accent1"/>
                </a:solidFill>
              </a:rPr>
              <a:t>ESP32_IOT</a:t>
            </a:r>
            <a:r>
              <a:rPr lang="en-US" sz="1600" dirty="0"/>
              <a:t>”), </a:t>
            </a:r>
            <a:r>
              <a:rPr lang="en-US" sz="1600" dirty="0" err="1"/>
              <a:t>người</a:t>
            </a:r>
            <a:r>
              <a:rPr lang="en-US" sz="1600" dirty="0"/>
              <a:t> </a:t>
            </a:r>
            <a:r>
              <a:rPr lang="en-US" sz="1600" dirty="0" err="1"/>
              <a:t>dùng</a:t>
            </a:r>
            <a:r>
              <a:rPr lang="en-US" sz="1600" dirty="0"/>
              <a:t> </a:t>
            </a:r>
            <a:r>
              <a:rPr lang="en-US" sz="1600" dirty="0" err="1"/>
              <a:t>sẽ</a:t>
            </a:r>
            <a:r>
              <a:rPr lang="en-US" sz="1600" dirty="0"/>
              <a:t> </a:t>
            </a:r>
            <a:r>
              <a:rPr lang="en-US" sz="1600" dirty="0" err="1"/>
              <a:t>kết</a:t>
            </a:r>
            <a:r>
              <a:rPr lang="en-US" sz="1600" dirty="0"/>
              <a:t> </a:t>
            </a:r>
            <a:r>
              <a:rPr lang="en-US" sz="1600" dirty="0" err="1"/>
              <a:t>nối</a:t>
            </a:r>
            <a:r>
              <a:rPr lang="en-US" sz="1600" dirty="0"/>
              <a:t> </a:t>
            </a:r>
            <a:r>
              <a:rPr lang="en-US" sz="1600" dirty="0" err="1"/>
              <a:t>vào</a:t>
            </a:r>
            <a:r>
              <a:rPr lang="en-US" sz="1600" dirty="0"/>
              <a:t> </a:t>
            </a:r>
            <a:r>
              <a:rPr lang="en-US" sz="1600" dirty="0" err="1"/>
              <a:t>wifi</a:t>
            </a:r>
            <a:r>
              <a:rPr lang="en-US" sz="1600" dirty="0"/>
              <a:t> </a:t>
            </a:r>
            <a:r>
              <a:rPr lang="en-US" sz="1600" dirty="0" err="1"/>
              <a:t>đấy</a:t>
            </a:r>
            <a:r>
              <a:rPr lang="en-US" sz="1600" dirty="0"/>
              <a:t>, </a:t>
            </a:r>
            <a:r>
              <a:rPr lang="en-US" sz="1600" dirty="0" err="1"/>
              <a:t>truy</a:t>
            </a:r>
            <a:r>
              <a:rPr lang="en-US" sz="1600" dirty="0"/>
              <a:t> </a:t>
            </a:r>
            <a:r>
              <a:rPr lang="en-US" sz="1600" dirty="0" err="1"/>
              <a:t>cập</a:t>
            </a:r>
            <a:r>
              <a:rPr lang="en-US" sz="1600" dirty="0"/>
              <a:t> </a:t>
            </a:r>
            <a:r>
              <a:rPr lang="en-US" sz="1600" dirty="0" err="1"/>
              <a:t>vào</a:t>
            </a:r>
            <a:r>
              <a:rPr lang="en-US" sz="1600" dirty="0"/>
              <a:t> </a:t>
            </a:r>
            <a:r>
              <a:rPr lang="en-US" sz="1600" dirty="0" err="1"/>
              <a:t>địa</a:t>
            </a:r>
            <a:r>
              <a:rPr lang="en-US" sz="1600" dirty="0"/>
              <a:t> </a:t>
            </a:r>
            <a:r>
              <a:rPr lang="en-US" sz="1600" dirty="0" err="1"/>
              <a:t>chỉ</a:t>
            </a:r>
            <a:r>
              <a:rPr lang="en-US" sz="1600" dirty="0"/>
              <a:t> IP: 192.168.4.1, </a:t>
            </a:r>
            <a:r>
              <a:rPr lang="en-US" sz="1600" dirty="0" err="1"/>
              <a:t>sau</a:t>
            </a:r>
            <a:r>
              <a:rPr lang="en-US" sz="1600" dirty="0"/>
              <a:t> </a:t>
            </a:r>
            <a:r>
              <a:rPr lang="en-US" sz="1600" dirty="0" err="1"/>
              <a:t>đó</a:t>
            </a:r>
            <a:r>
              <a:rPr lang="en-US" sz="1600" dirty="0"/>
              <a:t> </a:t>
            </a:r>
            <a:r>
              <a:rPr lang="en-US" sz="1600" dirty="0" err="1"/>
              <a:t>cấu</a:t>
            </a:r>
            <a:r>
              <a:rPr lang="en-US" sz="1600" dirty="0"/>
              <a:t> </a:t>
            </a:r>
            <a:r>
              <a:rPr lang="en-US" sz="1600" dirty="0" err="1"/>
              <a:t>hình</a:t>
            </a:r>
            <a:r>
              <a:rPr lang="en-US" sz="1600" dirty="0"/>
              <a:t> </a:t>
            </a:r>
            <a:r>
              <a:rPr lang="en-US" sz="1600" dirty="0" err="1"/>
              <a:t>các</a:t>
            </a:r>
            <a:r>
              <a:rPr lang="en-US" sz="1600" dirty="0"/>
              <a:t> </a:t>
            </a:r>
            <a:r>
              <a:rPr lang="en-US" sz="1600" dirty="0" err="1"/>
              <a:t>thông</a:t>
            </a:r>
            <a:r>
              <a:rPr lang="en-US" sz="1600" dirty="0"/>
              <a:t> </a:t>
            </a:r>
            <a:r>
              <a:rPr lang="en-US" sz="1600" dirty="0" err="1"/>
              <a:t>số</a:t>
            </a:r>
            <a:r>
              <a:rPr lang="en-US" sz="1600" dirty="0"/>
              <a:t> : </a:t>
            </a:r>
          </a:p>
          <a:p>
            <a:r>
              <a:rPr lang="en-US" sz="1600" dirty="0" err="1"/>
              <a:t>Tên</a:t>
            </a:r>
            <a:r>
              <a:rPr lang="en-US" sz="1600" dirty="0"/>
              <a:t> </a:t>
            </a:r>
            <a:r>
              <a:rPr lang="en-US" sz="1600" dirty="0" err="1"/>
              <a:t>Wifi</a:t>
            </a:r>
            <a:endParaRPr lang="en-US" sz="1600" dirty="0"/>
          </a:p>
          <a:p>
            <a:r>
              <a:rPr lang="en-US" sz="1600" dirty="0" err="1"/>
              <a:t>Mật</a:t>
            </a:r>
            <a:r>
              <a:rPr lang="en-US" sz="1600" dirty="0"/>
              <a:t> </a:t>
            </a:r>
            <a:r>
              <a:rPr lang="en-US" sz="1600" dirty="0" err="1"/>
              <a:t>khẩu</a:t>
            </a:r>
            <a:r>
              <a:rPr lang="en-US" sz="1600" dirty="0"/>
              <a:t> </a:t>
            </a:r>
            <a:r>
              <a:rPr lang="en-US" sz="1600" dirty="0" err="1"/>
              <a:t>Wifi</a:t>
            </a:r>
            <a:endParaRPr lang="en-US" sz="1600" dirty="0"/>
          </a:p>
          <a:p>
            <a:r>
              <a:rPr lang="en-US" sz="1600" dirty="0" err="1"/>
              <a:t>Tocken</a:t>
            </a:r>
            <a:r>
              <a:rPr lang="en-US" sz="1600" dirty="0"/>
              <a:t> Blynk ( </a:t>
            </a:r>
            <a:r>
              <a:rPr lang="en-US" sz="1600" dirty="0" err="1"/>
              <a:t>chúng</a:t>
            </a:r>
            <a:r>
              <a:rPr lang="en-US" sz="1600" dirty="0"/>
              <a:t> ta </a:t>
            </a:r>
            <a:r>
              <a:rPr lang="en-US" sz="1600" dirty="0" err="1"/>
              <a:t>đã</a:t>
            </a:r>
            <a:r>
              <a:rPr lang="en-US" sz="1600" dirty="0"/>
              <a:t> </a:t>
            </a:r>
            <a:r>
              <a:rPr lang="en-US" sz="1600" dirty="0" err="1"/>
              <a:t>tạo</a:t>
            </a:r>
            <a:r>
              <a:rPr lang="en-US" sz="1600" dirty="0"/>
              <a:t> </a:t>
            </a:r>
            <a:r>
              <a:rPr lang="en-US" sz="1600" dirty="0" err="1"/>
              <a:t>ra</a:t>
            </a:r>
            <a:r>
              <a:rPr lang="en-US" sz="1600" dirty="0"/>
              <a:t> </a:t>
            </a:r>
            <a:r>
              <a:rPr lang="en-US" sz="1600" dirty="0" err="1"/>
              <a:t>trước</a:t>
            </a:r>
            <a:r>
              <a:rPr lang="en-US" sz="1600" dirty="0"/>
              <a:t> </a:t>
            </a:r>
            <a:r>
              <a:rPr lang="en-US" sz="1600" dirty="0" err="1"/>
              <a:t>đó</a:t>
            </a:r>
            <a:r>
              <a:rPr lang="en-US" sz="1600" dirty="0"/>
              <a:t>)</a:t>
            </a:r>
          </a:p>
          <a:p>
            <a:r>
              <a:rPr lang="en-US" sz="1600" dirty="0" err="1"/>
              <a:t>Ngưỡng</a:t>
            </a:r>
            <a:r>
              <a:rPr lang="en-US" sz="1600" dirty="0"/>
              <a:t> </a:t>
            </a:r>
            <a:r>
              <a:rPr lang="en-US" sz="1600" dirty="0" err="1"/>
              <a:t>nhiệt</a:t>
            </a:r>
            <a:r>
              <a:rPr lang="en-US" sz="1600" dirty="0"/>
              <a:t> </a:t>
            </a:r>
            <a:r>
              <a:rPr lang="en-US" sz="1600" dirty="0" err="1"/>
              <a:t>độ</a:t>
            </a:r>
            <a:r>
              <a:rPr lang="en-US" sz="1600" dirty="0"/>
              <a:t> </a:t>
            </a:r>
            <a:r>
              <a:rPr lang="en-US" sz="1600" dirty="0" err="1"/>
              <a:t>môi</a:t>
            </a:r>
            <a:r>
              <a:rPr lang="en-US" sz="1600" dirty="0"/>
              <a:t> </a:t>
            </a:r>
            <a:r>
              <a:rPr lang="en-US" sz="1600" dirty="0" err="1"/>
              <a:t>trường</a:t>
            </a:r>
            <a:endParaRPr lang="en-US" sz="1600" dirty="0"/>
          </a:p>
          <a:p>
            <a:r>
              <a:rPr lang="en-US" sz="1600" dirty="0" err="1"/>
              <a:t>Ngưỡng</a:t>
            </a:r>
            <a:r>
              <a:rPr lang="en-US" sz="1600" dirty="0"/>
              <a:t> </a:t>
            </a:r>
            <a:r>
              <a:rPr lang="en-US" sz="1600" dirty="0" err="1"/>
              <a:t>độ</a:t>
            </a:r>
            <a:r>
              <a:rPr lang="en-US" sz="1600" dirty="0"/>
              <a:t> </a:t>
            </a:r>
            <a:r>
              <a:rPr lang="en-US" sz="1600" dirty="0" err="1"/>
              <a:t>ẩm</a:t>
            </a:r>
            <a:r>
              <a:rPr lang="en-US" sz="1600" dirty="0"/>
              <a:t> </a:t>
            </a:r>
            <a:r>
              <a:rPr lang="en-US" sz="1600" dirty="0" err="1"/>
              <a:t>không</a:t>
            </a:r>
            <a:r>
              <a:rPr lang="en-US" sz="1600" dirty="0"/>
              <a:t> </a:t>
            </a:r>
            <a:r>
              <a:rPr lang="en-US" sz="1600" dirty="0" err="1"/>
              <a:t>khí</a:t>
            </a:r>
            <a:endParaRPr lang="en-US" sz="1600" dirty="0"/>
          </a:p>
          <a:p>
            <a:r>
              <a:rPr lang="en-US" sz="1600" dirty="0" err="1"/>
              <a:t>Ngưỡng</a:t>
            </a:r>
            <a:r>
              <a:rPr lang="en-US" sz="1600" dirty="0"/>
              <a:t> </a:t>
            </a:r>
            <a:r>
              <a:rPr lang="en-US" sz="1600" dirty="0" err="1"/>
              <a:t>độ</a:t>
            </a:r>
            <a:r>
              <a:rPr lang="en-US" sz="1600" dirty="0"/>
              <a:t> </a:t>
            </a:r>
            <a:r>
              <a:rPr lang="en-US" sz="1600" dirty="0" err="1"/>
              <a:t>ẩm</a:t>
            </a:r>
            <a:r>
              <a:rPr lang="en-US" sz="1600" dirty="0"/>
              <a:t> </a:t>
            </a:r>
            <a:r>
              <a:rPr lang="en-US" sz="1600" dirty="0" err="1"/>
              <a:t>đất</a:t>
            </a:r>
            <a:endParaRPr lang="en-US" sz="1600" dirty="0"/>
          </a:p>
          <a:p>
            <a:pPr marL="0" indent="0">
              <a:buNone/>
            </a:pPr>
            <a:r>
              <a:rPr lang="en-US" sz="1600" dirty="0" err="1"/>
              <a:t>Các</a:t>
            </a:r>
            <a:r>
              <a:rPr lang="en-US" sz="1600" dirty="0"/>
              <a:t> </a:t>
            </a:r>
            <a:r>
              <a:rPr lang="en-US" sz="1600" dirty="0" err="1"/>
              <a:t>bạn</a:t>
            </a:r>
            <a:r>
              <a:rPr lang="en-US" sz="1600" dirty="0"/>
              <a:t> </a:t>
            </a:r>
            <a:r>
              <a:rPr lang="en-US" sz="1600" dirty="0" err="1"/>
              <a:t>có</a:t>
            </a:r>
            <a:r>
              <a:rPr lang="en-US" sz="1600" dirty="0"/>
              <a:t> </a:t>
            </a:r>
            <a:r>
              <a:rPr lang="en-US" sz="1600" dirty="0" err="1"/>
              <a:t>thể</a:t>
            </a:r>
            <a:r>
              <a:rPr lang="en-US" sz="1600" dirty="0"/>
              <a:t> </a:t>
            </a:r>
            <a:r>
              <a:rPr lang="en-US" sz="1600" dirty="0" err="1"/>
              <a:t>chọn</a:t>
            </a:r>
            <a:r>
              <a:rPr lang="en-US" sz="1600" dirty="0"/>
              <a:t> </a:t>
            </a:r>
            <a:r>
              <a:rPr lang="en-US" sz="1600" dirty="0" err="1"/>
              <a:t>các</a:t>
            </a:r>
            <a:r>
              <a:rPr lang="en-US" sz="1600" dirty="0"/>
              <a:t> </a:t>
            </a:r>
            <a:r>
              <a:rPr lang="en-US" sz="1600" dirty="0" err="1"/>
              <a:t>loại</a:t>
            </a:r>
            <a:r>
              <a:rPr lang="en-US" sz="1600" dirty="0"/>
              <a:t> </a:t>
            </a:r>
            <a:r>
              <a:rPr lang="en-US" sz="1600" dirty="0" err="1"/>
              <a:t>cây</a:t>
            </a:r>
            <a:r>
              <a:rPr lang="en-US" sz="1600" dirty="0"/>
              <a:t> </a:t>
            </a:r>
            <a:r>
              <a:rPr lang="en-US" sz="1600" dirty="0" err="1"/>
              <a:t>trồng</a:t>
            </a:r>
            <a:r>
              <a:rPr lang="en-US" sz="1600" dirty="0"/>
              <a:t> </a:t>
            </a:r>
            <a:r>
              <a:rPr lang="en-US" sz="1600" dirty="0" err="1"/>
              <a:t>có</a:t>
            </a:r>
            <a:r>
              <a:rPr lang="en-US" sz="1600" dirty="0"/>
              <a:t> </a:t>
            </a:r>
            <a:r>
              <a:rPr lang="en-US" sz="1600" dirty="0" err="1"/>
              <a:t>sẵn</a:t>
            </a:r>
            <a:r>
              <a:rPr lang="en-US" sz="1600" dirty="0"/>
              <a:t>, </a:t>
            </a:r>
          </a:p>
          <a:p>
            <a:pPr marL="0" indent="0">
              <a:buNone/>
            </a:pPr>
            <a:r>
              <a:rPr lang="en-US" sz="1600" dirty="0" err="1"/>
              <a:t>hoặc</a:t>
            </a:r>
            <a:r>
              <a:rPr lang="en-US" sz="1600" dirty="0"/>
              <a:t> </a:t>
            </a:r>
            <a:r>
              <a:rPr lang="en-US" sz="1600" dirty="0" err="1"/>
              <a:t>chọn</a:t>
            </a:r>
            <a:r>
              <a:rPr lang="en-US" sz="1600" dirty="0"/>
              <a:t> </a:t>
            </a:r>
            <a:r>
              <a:rPr lang="en-US" sz="1600" dirty="0" err="1"/>
              <a:t>tự</a:t>
            </a:r>
            <a:r>
              <a:rPr lang="en-US" sz="1600" dirty="0"/>
              <a:t> </a:t>
            </a:r>
            <a:r>
              <a:rPr lang="en-US" sz="1600" dirty="0" err="1"/>
              <a:t>cài</a:t>
            </a:r>
            <a:r>
              <a:rPr lang="en-US" sz="1600" dirty="0"/>
              <a:t> </a:t>
            </a:r>
            <a:r>
              <a:rPr lang="en-US" sz="1600" dirty="0" err="1"/>
              <a:t>đặt</a:t>
            </a:r>
            <a:r>
              <a:rPr lang="en-US" sz="1600" dirty="0"/>
              <a:t> </a:t>
            </a:r>
            <a:r>
              <a:rPr lang="en-US" sz="1600" dirty="0" err="1"/>
              <a:t>bộ</a:t>
            </a:r>
            <a:r>
              <a:rPr lang="en-US" sz="1600" dirty="0"/>
              <a:t> </a:t>
            </a:r>
            <a:r>
              <a:rPr lang="en-US" sz="1600" dirty="0" err="1"/>
              <a:t>thông</a:t>
            </a:r>
            <a:r>
              <a:rPr lang="en-US" sz="1600" dirty="0"/>
              <a:t> </a:t>
            </a:r>
            <a:r>
              <a:rPr lang="en-US" sz="1600" dirty="0" err="1"/>
              <a:t>số</a:t>
            </a:r>
            <a:r>
              <a:rPr lang="en-US" sz="1600" dirty="0"/>
              <a:t> </a:t>
            </a:r>
            <a:r>
              <a:rPr lang="en-US" sz="1600" dirty="0" err="1"/>
              <a:t>cho</a:t>
            </a:r>
            <a:r>
              <a:rPr lang="en-US" sz="1600" dirty="0"/>
              <a:t> </a:t>
            </a:r>
            <a:r>
              <a:rPr lang="en-US" sz="1600" dirty="0" err="1"/>
              <a:t>phù</a:t>
            </a:r>
            <a:r>
              <a:rPr lang="en-US" sz="1600" dirty="0"/>
              <a:t> </a:t>
            </a:r>
            <a:r>
              <a:rPr lang="en-US" sz="1600" dirty="0" err="1"/>
              <a:t>hợp</a:t>
            </a:r>
            <a:endParaRPr lang="en-US" sz="1600" dirty="0"/>
          </a:p>
          <a:p>
            <a:pPr marL="0" indent="0">
              <a:buNone/>
            </a:pPr>
            <a:r>
              <a:rPr lang="en-US" sz="1600" dirty="0"/>
              <a:t> </a:t>
            </a:r>
            <a:r>
              <a:rPr lang="en-US" sz="1600" dirty="0" err="1"/>
              <a:t>với</a:t>
            </a:r>
            <a:r>
              <a:rPr lang="en-US" sz="1600" dirty="0"/>
              <a:t> </a:t>
            </a:r>
            <a:r>
              <a:rPr lang="en-US" sz="1600" dirty="0" err="1"/>
              <a:t>loại</a:t>
            </a:r>
            <a:r>
              <a:rPr lang="en-US" sz="1600" dirty="0"/>
              <a:t> </a:t>
            </a:r>
            <a:r>
              <a:rPr lang="en-US" sz="1600" dirty="0" err="1"/>
              <a:t>cây</a:t>
            </a:r>
            <a:r>
              <a:rPr lang="en-US" sz="1600" dirty="0"/>
              <a:t> </a:t>
            </a:r>
            <a:r>
              <a:rPr lang="en-US" sz="1600" dirty="0" err="1"/>
              <a:t>trồng</a:t>
            </a:r>
            <a:r>
              <a:rPr lang="en-US" sz="1600" dirty="0"/>
              <a:t> </a:t>
            </a:r>
            <a:r>
              <a:rPr lang="en-US" sz="1600" dirty="0" err="1"/>
              <a:t>và</a:t>
            </a:r>
            <a:r>
              <a:rPr lang="en-US" sz="1600" dirty="0"/>
              <a:t> </a:t>
            </a:r>
            <a:r>
              <a:rPr lang="en-US" sz="1600" dirty="0" err="1"/>
              <a:t>điều</a:t>
            </a:r>
            <a:r>
              <a:rPr lang="en-US" sz="1600" dirty="0"/>
              <a:t> </a:t>
            </a:r>
            <a:r>
              <a:rPr lang="en-US" sz="1600" dirty="0" err="1"/>
              <a:t>kiện</a:t>
            </a:r>
            <a:r>
              <a:rPr lang="en-US" sz="1600" dirty="0"/>
              <a:t> </a:t>
            </a:r>
            <a:r>
              <a:rPr lang="en-US" sz="1600" dirty="0" err="1"/>
              <a:t>thực</a:t>
            </a:r>
            <a:r>
              <a:rPr lang="en-US" sz="1600" dirty="0"/>
              <a:t> </a:t>
            </a:r>
            <a:r>
              <a:rPr lang="en-US" sz="1600" dirty="0" err="1"/>
              <a:t>tế</a:t>
            </a:r>
            <a:r>
              <a:rPr lang="en-US" sz="1600" dirty="0"/>
              <a:t>.</a:t>
            </a:r>
          </a:p>
        </p:txBody>
      </p:sp>
      <p:pic>
        <p:nvPicPr>
          <p:cNvPr id="7" name="Picture 6">
            <a:extLst>
              <a:ext uri="{FF2B5EF4-FFF2-40B4-BE49-F238E27FC236}">
                <a16:creationId xmlns:a16="http://schemas.microsoft.com/office/drawing/2014/main" id="{2BC9B92E-FEC4-784F-12F9-14892068E470}"/>
              </a:ext>
            </a:extLst>
          </p:cNvPr>
          <p:cNvPicPr>
            <a:picLocks noChangeAspect="1"/>
          </p:cNvPicPr>
          <p:nvPr/>
        </p:nvPicPr>
        <p:blipFill>
          <a:blip r:embed="rId2"/>
          <a:stretch>
            <a:fillRect/>
          </a:stretch>
        </p:blipFill>
        <p:spPr>
          <a:xfrm>
            <a:off x="5008589" y="2054575"/>
            <a:ext cx="1837692" cy="4086808"/>
          </a:xfrm>
          <a:prstGeom prst="rect">
            <a:avLst/>
          </a:prstGeom>
        </p:spPr>
      </p:pic>
      <p:pic>
        <p:nvPicPr>
          <p:cNvPr id="6" name="Picture 5">
            <a:extLst>
              <a:ext uri="{FF2B5EF4-FFF2-40B4-BE49-F238E27FC236}">
                <a16:creationId xmlns:a16="http://schemas.microsoft.com/office/drawing/2014/main" id="{44973BF0-E216-D8AB-7AAA-9DAF861015E3}"/>
              </a:ext>
            </a:extLst>
          </p:cNvPr>
          <p:cNvPicPr>
            <a:picLocks noChangeAspect="1"/>
          </p:cNvPicPr>
          <p:nvPr/>
        </p:nvPicPr>
        <p:blipFill>
          <a:blip r:embed="rId3"/>
          <a:stretch>
            <a:fillRect/>
          </a:stretch>
        </p:blipFill>
        <p:spPr>
          <a:xfrm>
            <a:off x="7195292" y="2075739"/>
            <a:ext cx="1971805" cy="4161355"/>
          </a:xfrm>
          <a:prstGeom prst="rect">
            <a:avLst/>
          </a:prstGeom>
        </p:spPr>
      </p:pic>
      <p:pic>
        <p:nvPicPr>
          <p:cNvPr id="10" name="Picture 9">
            <a:extLst>
              <a:ext uri="{FF2B5EF4-FFF2-40B4-BE49-F238E27FC236}">
                <a16:creationId xmlns:a16="http://schemas.microsoft.com/office/drawing/2014/main" id="{5D429931-603A-2775-FA78-CAA99D25D318}"/>
              </a:ext>
            </a:extLst>
          </p:cNvPr>
          <p:cNvPicPr>
            <a:picLocks noChangeAspect="1"/>
          </p:cNvPicPr>
          <p:nvPr/>
        </p:nvPicPr>
        <p:blipFill>
          <a:blip r:embed="rId4"/>
          <a:stretch>
            <a:fillRect/>
          </a:stretch>
        </p:blipFill>
        <p:spPr>
          <a:xfrm>
            <a:off x="9530312" y="2017302"/>
            <a:ext cx="1968943" cy="4161355"/>
          </a:xfrm>
          <a:prstGeom prst="rect">
            <a:avLst/>
          </a:prstGeom>
        </p:spPr>
      </p:pic>
      <p:grpSp>
        <p:nvGrpSpPr>
          <p:cNvPr id="11" name="Group 10">
            <a:extLst>
              <a:ext uri="{FF2B5EF4-FFF2-40B4-BE49-F238E27FC236}">
                <a16:creationId xmlns:a16="http://schemas.microsoft.com/office/drawing/2014/main" id="{86CD172E-C982-CF7C-4492-F6D7909BD561}"/>
              </a:ext>
            </a:extLst>
          </p:cNvPr>
          <p:cNvGrpSpPr/>
          <p:nvPr/>
        </p:nvGrpSpPr>
        <p:grpSpPr>
          <a:xfrm>
            <a:off x="9151617" y="3966519"/>
            <a:ext cx="321120" cy="334080"/>
            <a:chOff x="7837457" y="4232074"/>
            <a:chExt cx="321120" cy="3340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063D110-D19A-4599-EC97-65588B2917F4}"/>
                    </a:ext>
                  </a:extLst>
                </p14:cNvPr>
                <p14:cNvContentPartPr/>
                <p14:nvPr/>
              </p14:nvContentPartPr>
              <p14:xfrm>
                <a:off x="7837457" y="4327834"/>
                <a:ext cx="190080" cy="3960"/>
              </p14:xfrm>
            </p:contentPart>
          </mc:Choice>
          <mc:Fallback xmlns="">
            <p:pic>
              <p:nvPicPr>
                <p:cNvPr id="4" name="Ink 3">
                  <a:extLst>
                    <a:ext uri="{FF2B5EF4-FFF2-40B4-BE49-F238E27FC236}">
                      <a16:creationId xmlns:a16="http://schemas.microsoft.com/office/drawing/2014/main" id="{3063D110-D19A-4599-EC97-65588B2917F4}"/>
                    </a:ext>
                  </a:extLst>
                </p:cNvPr>
                <p:cNvPicPr/>
                <p:nvPr/>
              </p:nvPicPr>
              <p:blipFill>
                <a:blip r:embed="rId6"/>
                <a:stretch>
                  <a:fillRect/>
                </a:stretch>
              </p:blipFill>
              <p:spPr>
                <a:xfrm>
                  <a:off x="7819457" y="4309834"/>
                  <a:ext cx="2257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F5130C5A-2454-4047-8F26-E0002DFE3BDF}"/>
                    </a:ext>
                  </a:extLst>
                </p14:cNvPr>
                <p14:cNvContentPartPr/>
                <p14:nvPr/>
              </p14:nvContentPartPr>
              <p14:xfrm>
                <a:off x="7852937" y="4373194"/>
                <a:ext cx="248040" cy="24480"/>
              </p14:xfrm>
            </p:contentPart>
          </mc:Choice>
          <mc:Fallback xmlns="">
            <p:pic>
              <p:nvPicPr>
                <p:cNvPr id="8" name="Ink 7">
                  <a:extLst>
                    <a:ext uri="{FF2B5EF4-FFF2-40B4-BE49-F238E27FC236}">
                      <a16:creationId xmlns:a16="http://schemas.microsoft.com/office/drawing/2014/main" id="{F5130C5A-2454-4047-8F26-E0002DFE3BDF}"/>
                    </a:ext>
                  </a:extLst>
                </p:cNvPr>
                <p:cNvPicPr/>
                <p:nvPr/>
              </p:nvPicPr>
              <p:blipFill>
                <a:blip r:embed="rId8"/>
                <a:stretch>
                  <a:fillRect/>
                </a:stretch>
              </p:blipFill>
              <p:spPr>
                <a:xfrm>
                  <a:off x="7834937" y="4355554"/>
                  <a:ext cx="2836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5BC5FAFC-46EC-1BBC-0A18-245ACF0881BC}"/>
                    </a:ext>
                  </a:extLst>
                </p14:cNvPr>
                <p14:cNvContentPartPr/>
                <p14:nvPr/>
              </p14:nvContentPartPr>
              <p14:xfrm>
                <a:off x="8021777" y="4232074"/>
                <a:ext cx="136800" cy="334080"/>
              </p14:xfrm>
            </p:contentPart>
          </mc:Choice>
          <mc:Fallback xmlns="">
            <p:pic>
              <p:nvPicPr>
                <p:cNvPr id="9" name="Ink 8">
                  <a:extLst>
                    <a:ext uri="{FF2B5EF4-FFF2-40B4-BE49-F238E27FC236}">
                      <a16:creationId xmlns:a16="http://schemas.microsoft.com/office/drawing/2014/main" id="{5BC5FAFC-46EC-1BBC-0A18-245ACF0881BC}"/>
                    </a:ext>
                  </a:extLst>
                </p:cNvPr>
                <p:cNvPicPr/>
                <p:nvPr/>
              </p:nvPicPr>
              <p:blipFill>
                <a:blip r:embed="rId10"/>
                <a:stretch>
                  <a:fillRect/>
                </a:stretch>
              </p:blipFill>
              <p:spPr>
                <a:xfrm>
                  <a:off x="8003777" y="4214074"/>
                  <a:ext cx="172440" cy="369720"/>
                </a:xfrm>
                <a:prstGeom prst="rect">
                  <a:avLst/>
                </a:prstGeom>
              </p:spPr>
            </p:pic>
          </mc:Fallback>
        </mc:AlternateContent>
      </p:grpSp>
      <p:pic>
        <p:nvPicPr>
          <p:cNvPr id="15" name="Picture 14">
            <a:extLst>
              <a:ext uri="{FF2B5EF4-FFF2-40B4-BE49-F238E27FC236}">
                <a16:creationId xmlns:a16="http://schemas.microsoft.com/office/drawing/2014/main" id="{756DACDF-4893-3A5F-373E-BCB2997779C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1502104" y="4899999"/>
            <a:ext cx="2023036" cy="1629844"/>
          </a:xfrm>
          <a:prstGeom prst="rect">
            <a:avLst/>
          </a:prstGeom>
        </p:spPr>
      </p:pic>
      <p:pic>
        <p:nvPicPr>
          <p:cNvPr id="16" name="Picture 15">
            <a:extLst>
              <a:ext uri="{FF2B5EF4-FFF2-40B4-BE49-F238E27FC236}">
                <a16:creationId xmlns:a16="http://schemas.microsoft.com/office/drawing/2014/main" id="{53AAF616-5C14-92C3-D2FA-2177561A993D}"/>
              </a:ext>
            </a:extLst>
          </p:cNvPr>
          <p:cNvPicPr>
            <a:picLocks noChangeAspect="1"/>
          </p:cNvPicPr>
          <p:nvPr/>
        </p:nvPicPr>
        <p:blipFill>
          <a:blip r:embed="rId13"/>
          <a:stretch>
            <a:fillRect/>
          </a:stretch>
        </p:blipFill>
        <p:spPr>
          <a:xfrm>
            <a:off x="1698755" y="5270236"/>
            <a:ext cx="1575492" cy="871147"/>
          </a:xfrm>
          <a:prstGeom prst="rect">
            <a:avLst/>
          </a:prstGeom>
        </p:spPr>
      </p:pic>
      <p:pic>
        <p:nvPicPr>
          <p:cNvPr id="5" name="Picture 4" descr="Linh Kiện Điện Tử, Module, Công Cụ, Kit phát triển, Cảm biến,Sản phẩm công  nghệ">
            <a:extLst>
              <a:ext uri="{FF2B5EF4-FFF2-40B4-BE49-F238E27FC236}">
                <a16:creationId xmlns:a16="http://schemas.microsoft.com/office/drawing/2014/main" id="{6879AAAB-A4C5-5773-0D7C-4E6A568D77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135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nút</a:t>
            </a:r>
            <a:r>
              <a:rPr lang="en-US" sz="2400" b="1" dirty="0"/>
              <a:t> </a:t>
            </a:r>
            <a:r>
              <a:rPr lang="en-US" sz="2400" b="1" dirty="0" err="1"/>
              <a:t>nhấn</a:t>
            </a:r>
            <a:r>
              <a:rPr lang="en-US" sz="2400" b="1" dirty="0"/>
              <a:t> SET, UP, DOWN</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5.2 </a:t>
            </a:r>
            <a:r>
              <a:rPr lang="en-US" sz="1800" b="1" dirty="0" err="1"/>
              <a:t>Cài</a:t>
            </a:r>
            <a:r>
              <a:rPr lang="en-US" sz="1800" b="1" dirty="0"/>
              <a:t> </a:t>
            </a:r>
            <a:r>
              <a:rPr lang="en-US" sz="1800" b="1" dirty="0" err="1"/>
              <a:t>tự</a:t>
            </a:r>
            <a:r>
              <a:rPr lang="en-US" sz="1800" b="1" dirty="0"/>
              <a:t> </a:t>
            </a:r>
            <a:r>
              <a:rPr lang="en-US" sz="1800" b="1" dirty="0" err="1"/>
              <a:t>động</a:t>
            </a:r>
            <a:r>
              <a:rPr lang="en-US" sz="1800" b="1" dirty="0"/>
              <a:t> </a:t>
            </a:r>
            <a:r>
              <a:rPr lang="en-US" sz="1800" b="1" dirty="0" err="1"/>
              <a:t>cảnh</a:t>
            </a:r>
            <a:r>
              <a:rPr lang="en-US" sz="1800" b="1" dirty="0"/>
              <a:t> </a:t>
            </a:r>
            <a:r>
              <a:rPr lang="en-US" sz="1800" b="1" dirty="0" err="1"/>
              <a:t>báo</a:t>
            </a:r>
            <a:endParaRPr lang="en-US" sz="1800" b="1" dirty="0"/>
          </a:p>
          <a:p>
            <a:pPr marL="0" indent="0">
              <a:buNone/>
            </a:pPr>
            <a:r>
              <a:rPr lang="en-US" sz="1800" dirty="0" err="1"/>
              <a:t>Nhấn</a:t>
            </a:r>
            <a:r>
              <a:rPr lang="en-US" sz="1800" dirty="0"/>
              <a:t> </a:t>
            </a:r>
            <a:r>
              <a:rPr lang="en-US" sz="1800" dirty="0" err="1"/>
              <a:t>giữ</a:t>
            </a:r>
            <a:r>
              <a:rPr lang="en-US" sz="1800" dirty="0"/>
              <a:t> 3s </a:t>
            </a:r>
            <a:r>
              <a:rPr lang="en-US" sz="1800" dirty="0" err="1"/>
              <a:t>nút</a:t>
            </a:r>
            <a:r>
              <a:rPr lang="en-US" sz="1800" dirty="0"/>
              <a:t> DOWN </a:t>
            </a:r>
            <a:r>
              <a:rPr lang="en-US" sz="1800" dirty="0" err="1"/>
              <a:t>để</a:t>
            </a:r>
            <a:r>
              <a:rPr lang="en-US" sz="1800" dirty="0"/>
              <a:t> ON/OFF </a:t>
            </a:r>
            <a:r>
              <a:rPr lang="en-US" sz="1800" dirty="0" err="1"/>
              <a:t>chế</a:t>
            </a:r>
            <a:r>
              <a:rPr lang="en-US" sz="1800" dirty="0"/>
              <a:t> </a:t>
            </a:r>
            <a:r>
              <a:rPr lang="en-US" sz="1800" dirty="0" err="1"/>
              <a:t>độ</a:t>
            </a:r>
            <a:r>
              <a:rPr lang="en-US" sz="1800" dirty="0"/>
              <a:t> </a:t>
            </a:r>
            <a:r>
              <a:rPr lang="en-US" sz="1800" dirty="0" err="1"/>
              <a:t>tự</a:t>
            </a:r>
            <a:r>
              <a:rPr lang="en-US" sz="1800" dirty="0"/>
              <a:t> </a:t>
            </a:r>
            <a:r>
              <a:rPr lang="en-US" sz="1800" dirty="0" err="1"/>
              <a:t>động</a:t>
            </a:r>
            <a:r>
              <a:rPr lang="en-US" sz="1800" dirty="0"/>
              <a:t> </a:t>
            </a:r>
            <a:r>
              <a:rPr lang="en-US" sz="1800" dirty="0" err="1"/>
              <a:t>cảnh</a:t>
            </a:r>
            <a:r>
              <a:rPr lang="en-US" sz="1800" dirty="0"/>
              <a:t> </a:t>
            </a:r>
            <a:r>
              <a:rPr lang="en-US" sz="1800" dirty="0" err="1"/>
              <a:t>báo</a:t>
            </a:r>
            <a:r>
              <a:rPr lang="en-US" sz="1800" dirty="0"/>
              <a:t> </a:t>
            </a:r>
            <a:r>
              <a:rPr lang="en-US" sz="1800" dirty="0" err="1"/>
              <a:t>trong</a:t>
            </a:r>
            <a:r>
              <a:rPr lang="en-US" sz="1800" dirty="0"/>
              <a:t> </a:t>
            </a:r>
            <a:r>
              <a:rPr lang="en-US" sz="1800" dirty="0" err="1"/>
              <a:t>các</a:t>
            </a:r>
            <a:r>
              <a:rPr lang="en-US" sz="1800" dirty="0"/>
              <a:t> </a:t>
            </a:r>
            <a:r>
              <a:rPr lang="en-US" sz="1800" dirty="0" err="1"/>
              <a:t>trường</a:t>
            </a:r>
            <a:r>
              <a:rPr lang="en-US" sz="1800" dirty="0"/>
              <a:t> </a:t>
            </a:r>
            <a:r>
              <a:rPr lang="en-US" sz="1800" dirty="0" err="1"/>
              <a:t>hợp</a:t>
            </a:r>
            <a:r>
              <a:rPr lang="en-US" sz="1800" dirty="0"/>
              <a:t> </a:t>
            </a:r>
            <a:r>
              <a:rPr lang="en-US" sz="1800" dirty="0" err="1"/>
              <a:t>giá</a:t>
            </a:r>
            <a:r>
              <a:rPr lang="en-US" sz="1800" dirty="0"/>
              <a:t> </a:t>
            </a:r>
            <a:r>
              <a:rPr lang="en-US" sz="1800" dirty="0" err="1"/>
              <a:t>trị</a:t>
            </a:r>
            <a:r>
              <a:rPr lang="en-US" sz="1800" dirty="0"/>
              <a:t> </a:t>
            </a:r>
            <a:r>
              <a:rPr lang="en-US" sz="1800" dirty="0" err="1"/>
              <a:t>đo</a:t>
            </a:r>
            <a:r>
              <a:rPr lang="en-US" sz="1800" dirty="0"/>
              <a:t> </a:t>
            </a:r>
            <a:r>
              <a:rPr lang="en-US" sz="1800" dirty="0" err="1"/>
              <a:t>được</a:t>
            </a:r>
            <a:r>
              <a:rPr lang="en-US" sz="1800" dirty="0"/>
              <a:t> </a:t>
            </a:r>
            <a:r>
              <a:rPr lang="en-US" sz="1800" dirty="0" err="1"/>
              <a:t>không</a:t>
            </a:r>
            <a:r>
              <a:rPr lang="en-US" sz="1800" dirty="0"/>
              <a:t> </a:t>
            </a:r>
            <a:r>
              <a:rPr lang="en-US" sz="1800" dirty="0" err="1"/>
              <a:t>nằm</a:t>
            </a:r>
            <a:r>
              <a:rPr lang="en-US" sz="1800" dirty="0"/>
              <a:t> </a:t>
            </a:r>
            <a:r>
              <a:rPr lang="en-US" sz="1800" dirty="0" err="1"/>
              <a:t>trong</a:t>
            </a:r>
            <a:r>
              <a:rPr lang="en-US" sz="1800" dirty="0"/>
              <a:t> </a:t>
            </a:r>
            <a:r>
              <a:rPr lang="en-US" sz="1800" dirty="0" err="1"/>
              <a:t>ngưỡng</a:t>
            </a:r>
            <a:r>
              <a:rPr lang="en-US" sz="1800" dirty="0"/>
              <a:t> an </a:t>
            </a:r>
            <a:r>
              <a:rPr lang="en-US" sz="1800" dirty="0" err="1"/>
              <a:t>toàn</a:t>
            </a:r>
            <a:r>
              <a:rPr lang="en-US" sz="1800" dirty="0"/>
              <a:t>. Chu </a:t>
            </a:r>
            <a:r>
              <a:rPr lang="en-US" sz="1800" dirty="0" err="1"/>
              <a:t>kì</a:t>
            </a:r>
            <a:r>
              <a:rPr lang="en-US" sz="1800" dirty="0"/>
              <a:t> </a:t>
            </a:r>
            <a:r>
              <a:rPr lang="en-US" sz="1800" dirty="0" err="1"/>
              <a:t>cảnh</a:t>
            </a:r>
            <a:r>
              <a:rPr lang="en-US" sz="1800" dirty="0"/>
              <a:t> </a:t>
            </a:r>
            <a:r>
              <a:rPr lang="en-US" sz="1800" dirty="0" err="1"/>
              <a:t>báo</a:t>
            </a:r>
            <a:r>
              <a:rPr lang="en-US" sz="1800" dirty="0"/>
              <a:t> ta </a:t>
            </a:r>
            <a:r>
              <a:rPr lang="en-US" sz="1800" dirty="0" err="1"/>
              <a:t>sẽ</a:t>
            </a:r>
            <a:r>
              <a:rPr lang="en-US" sz="1800" dirty="0"/>
              <a:t> </a:t>
            </a:r>
            <a:r>
              <a:rPr lang="en-US" sz="1800" dirty="0" err="1"/>
              <a:t>cài</a:t>
            </a:r>
            <a:r>
              <a:rPr lang="en-US" sz="1800" dirty="0"/>
              <a:t> ở </a:t>
            </a:r>
            <a:r>
              <a:rPr lang="en-US" sz="1800" dirty="0" err="1"/>
              <a:t>mục</a:t>
            </a:r>
            <a:r>
              <a:rPr lang="en-US" sz="1800" dirty="0"/>
              <a:t> Limit ở Events &amp; Notifications ở BLYNK ( </a:t>
            </a:r>
            <a:r>
              <a:rPr lang="en-US" sz="1800" dirty="0" err="1"/>
              <a:t>tham</a:t>
            </a:r>
            <a:r>
              <a:rPr lang="en-US" sz="1800" dirty="0"/>
              <a:t> </a:t>
            </a:r>
            <a:r>
              <a:rPr lang="en-US" sz="1800" dirty="0" err="1"/>
              <a:t>khảo</a:t>
            </a:r>
            <a:r>
              <a:rPr lang="en-US" sz="1800" dirty="0"/>
              <a:t> </a:t>
            </a:r>
            <a:r>
              <a:rPr lang="en-US" sz="1800" dirty="0" err="1"/>
              <a:t>mục</a:t>
            </a:r>
            <a:r>
              <a:rPr lang="en-US" sz="1800" dirty="0"/>
              <a:t> 2.3)</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err="1"/>
              <a:t>Ngoài</a:t>
            </a:r>
            <a:r>
              <a:rPr lang="en-US" sz="1800" dirty="0"/>
              <a:t> </a:t>
            </a:r>
            <a:r>
              <a:rPr lang="en-US" sz="1800" dirty="0" err="1"/>
              <a:t>ra</a:t>
            </a:r>
            <a:r>
              <a:rPr lang="en-US" sz="1800" dirty="0"/>
              <a:t>, Relay </a:t>
            </a:r>
            <a:r>
              <a:rPr lang="en-US" sz="1800" dirty="0" err="1"/>
              <a:t>sẽ</a:t>
            </a:r>
            <a:r>
              <a:rPr lang="en-US" sz="1800" dirty="0"/>
              <a:t> </a:t>
            </a:r>
            <a:r>
              <a:rPr lang="en-US" sz="1800" dirty="0" err="1"/>
              <a:t>tự</a:t>
            </a:r>
            <a:r>
              <a:rPr lang="en-US" sz="1800" dirty="0"/>
              <a:t> </a:t>
            </a:r>
            <a:r>
              <a:rPr lang="en-US" sz="1800" dirty="0" err="1"/>
              <a:t>động</a:t>
            </a:r>
            <a:r>
              <a:rPr lang="en-US" sz="1800" dirty="0"/>
              <a:t> </a:t>
            </a:r>
            <a:r>
              <a:rPr lang="en-US" sz="1800" dirty="0" err="1"/>
              <a:t>được</a:t>
            </a:r>
            <a:r>
              <a:rPr lang="en-US" sz="1800" dirty="0"/>
              <a:t> </a:t>
            </a:r>
            <a:r>
              <a:rPr lang="en-US" sz="1800" dirty="0" err="1"/>
              <a:t>bật</a:t>
            </a:r>
            <a:r>
              <a:rPr lang="en-US" sz="1800" dirty="0"/>
              <a:t> </a:t>
            </a:r>
            <a:r>
              <a:rPr lang="en-US" sz="1800" dirty="0" err="1"/>
              <a:t>khi</a:t>
            </a:r>
            <a:r>
              <a:rPr lang="en-US" sz="1800" dirty="0"/>
              <a:t> </a:t>
            </a:r>
            <a:r>
              <a:rPr lang="en-US" sz="1800" dirty="0" err="1"/>
              <a:t>độ</a:t>
            </a:r>
            <a:r>
              <a:rPr lang="en-US" sz="1800" dirty="0"/>
              <a:t> </a:t>
            </a:r>
            <a:r>
              <a:rPr lang="en-US" sz="1800" dirty="0" err="1"/>
              <a:t>ẩm</a:t>
            </a:r>
            <a:r>
              <a:rPr lang="en-US" sz="1800" dirty="0"/>
              <a:t> </a:t>
            </a:r>
            <a:r>
              <a:rPr lang="en-US" sz="1800" dirty="0" err="1"/>
              <a:t>đất</a:t>
            </a:r>
            <a:r>
              <a:rPr lang="en-US" sz="1800" dirty="0"/>
              <a:t> </a:t>
            </a:r>
            <a:r>
              <a:rPr lang="en-US" sz="1800" dirty="0" err="1"/>
              <a:t>đo</a:t>
            </a:r>
            <a:r>
              <a:rPr lang="en-US" sz="1800" dirty="0"/>
              <a:t> </a:t>
            </a:r>
            <a:r>
              <a:rPr lang="en-US" sz="1800" dirty="0" err="1"/>
              <a:t>được</a:t>
            </a:r>
            <a:r>
              <a:rPr lang="en-US" sz="1800" dirty="0"/>
              <a:t> </a:t>
            </a:r>
            <a:r>
              <a:rPr lang="en-US" sz="1800" dirty="0" err="1"/>
              <a:t>nhỏ</a:t>
            </a:r>
            <a:r>
              <a:rPr lang="en-US" sz="1800" dirty="0"/>
              <a:t> </a:t>
            </a:r>
            <a:r>
              <a:rPr lang="en-US" sz="1800" dirty="0" err="1"/>
              <a:t>hơn</a:t>
            </a:r>
            <a:r>
              <a:rPr lang="en-US" sz="1800" dirty="0"/>
              <a:t> </a:t>
            </a:r>
            <a:r>
              <a:rPr lang="en-US" sz="1800" dirty="0" err="1"/>
              <a:t>giá</a:t>
            </a:r>
            <a:r>
              <a:rPr lang="en-US" sz="1800" dirty="0"/>
              <a:t> </a:t>
            </a:r>
            <a:r>
              <a:rPr lang="en-US" sz="1800" dirty="0" err="1"/>
              <a:t>trị</a:t>
            </a:r>
            <a:r>
              <a:rPr lang="en-US" sz="1800" dirty="0"/>
              <a:t> “</a:t>
            </a:r>
            <a:r>
              <a:rPr lang="en-US" sz="1800" dirty="0" err="1"/>
              <a:t>Ngưỡng</a:t>
            </a:r>
            <a:r>
              <a:rPr lang="en-US" sz="1800" dirty="0"/>
              <a:t> </a:t>
            </a:r>
            <a:r>
              <a:rPr lang="en-US" sz="1800" dirty="0" err="1"/>
              <a:t>độ</a:t>
            </a:r>
            <a:r>
              <a:rPr lang="en-US" sz="1800" dirty="0"/>
              <a:t> </a:t>
            </a:r>
            <a:r>
              <a:rPr lang="en-US" sz="1800" dirty="0" err="1"/>
              <a:t>ẩm</a:t>
            </a:r>
            <a:r>
              <a:rPr lang="en-US" sz="1800" dirty="0"/>
              <a:t> </a:t>
            </a:r>
            <a:r>
              <a:rPr lang="en-US" sz="1800" dirty="0" err="1"/>
              <a:t>đất</a:t>
            </a:r>
            <a:r>
              <a:rPr lang="en-US" sz="1800" dirty="0"/>
              <a:t> 1”</a:t>
            </a:r>
          </a:p>
        </p:txBody>
      </p:sp>
      <p:pic>
        <p:nvPicPr>
          <p:cNvPr id="4" name="Picture 3">
            <a:extLst>
              <a:ext uri="{FF2B5EF4-FFF2-40B4-BE49-F238E27FC236}">
                <a16:creationId xmlns:a16="http://schemas.microsoft.com/office/drawing/2014/main" id="{2C1C4336-7625-535C-02B8-16FD87C10E4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5919002" y="1902705"/>
            <a:ext cx="2023036" cy="1629844"/>
          </a:xfrm>
          <a:prstGeom prst="rect">
            <a:avLst/>
          </a:prstGeom>
        </p:spPr>
      </p:pic>
      <p:pic>
        <p:nvPicPr>
          <p:cNvPr id="5" name="Picture 4">
            <a:extLst>
              <a:ext uri="{FF2B5EF4-FFF2-40B4-BE49-F238E27FC236}">
                <a16:creationId xmlns:a16="http://schemas.microsoft.com/office/drawing/2014/main" id="{C9BCACBF-D2D1-C7AF-0A7F-C31BB31C506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3232550" y="1917411"/>
            <a:ext cx="2023036" cy="1629844"/>
          </a:xfrm>
          <a:prstGeom prst="rect">
            <a:avLst/>
          </a:prstGeom>
        </p:spPr>
      </p:pic>
      <p:pic>
        <p:nvPicPr>
          <p:cNvPr id="6" name="Picture 5">
            <a:extLst>
              <a:ext uri="{FF2B5EF4-FFF2-40B4-BE49-F238E27FC236}">
                <a16:creationId xmlns:a16="http://schemas.microsoft.com/office/drawing/2014/main" id="{4D1F31E7-803C-AA83-F21E-5300355A87B8}"/>
              </a:ext>
            </a:extLst>
          </p:cNvPr>
          <p:cNvPicPr>
            <a:picLocks noChangeAspect="1"/>
          </p:cNvPicPr>
          <p:nvPr/>
        </p:nvPicPr>
        <p:blipFill>
          <a:blip r:embed="rId4"/>
          <a:stretch>
            <a:fillRect/>
          </a:stretch>
        </p:blipFill>
        <p:spPr>
          <a:xfrm>
            <a:off x="3377346" y="2321222"/>
            <a:ext cx="1664629" cy="863141"/>
          </a:xfrm>
          <a:prstGeom prst="rect">
            <a:avLst/>
          </a:prstGeom>
        </p:spPr>
      </p:pic>
      <p:pic>
        <p:nvPicPr>
          <p:cNvPr id="7" name="Picture 6">
            <a:extLst>
              <a:ext uri="{FF2B5EF4-FFF2-40B4-BE49-F238E27FC236}">
                <a16:creationId xmlns:a16="http://schemas.microsoft.com/office/drawing/2014/main" id="{3F863183-0B00-DCD2-B5A7-0F1EE7B8B2B5}"/>
              </a:ext>
            </a:extLst>
          </p:cNvPr>
          <p:cNvPicPr>
            <a:picLocks noChangeAspect="1"/>
          </p:cNvPicPr>
          <p:nvPr/>
        </p:nvPicPr>
        <p:blipFill>
          <a:blip r:embed="rId5"/>
          <a:stretch>
            <a:fillRect/>
          </a:stretch>
        </p:blipFill>
        <p:spPr>
          <a:xfrm>
            <a:off x="6096000" y="2321222"/>
            <a:ext cx="1649711" cy="839201"/>
          </a:xfrm>
          <a:prstGeom prst="rect">
            <a:avLst/>
          </a:prstGeom>
        </p:spPr>
      </p:pic>
      <p:pic>
        <p:nvPicPr>
          <p:cNvPr id="8" name="Picture 7" descr="Linh Kiện Điện Tử, Module, Công Cụ, Kit phát triển, Cảm biến,Sản phẩm công  nghệ">
            <a:extLst>
              <a:ext uri="{FF2B5EF4-FFF2-40B4-BE49-F238E27FC236}">
                <a16:creationId xmlns:a16="http://schemas.microsoft.com/office/drawing/2014/main" id="{69FA2E56-5A3A-5D0D-2ABA-350E1C53CC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BANLINHKIEN chúc các bạn thành công</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AD607AA2-B8B9-7326-199D-E23821093E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9557" y="719360"/>
            <a:ext cx="5857375" cy="1280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1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4" y="254438"/>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9" y="1121652"/>
            <a:ext cx="7202922" cy="4791468"/>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a:t>
            </a:r>
            <a:r>
              <a:rPr lang="en-US" sz="1600" b="1" dirty="0" err="1">
                <a:latin typeface="Calibri" panose="020F0502020204030204" pitchFamily="34" charset="0"/>
                <a:cs typeface="Calibri" panose="020F0502020204030204" pitchFamily="34" charset="0"/>
              </a:rPr>
              <a:t>nhiệt</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độ</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môi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trường</a:t>
            </a:r>
            <a:endParaRPr lang="vi-VN" sz="1600" b="1" dirty="0">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Nhiệt độ môi trường là một yếu tố quan trọng ảnh hưởng đến sự phát triển và sinh trưởng của cây trồng. Dưới đây là một số ảnh hưởng chính của nhiệt độ môi trường đối với cây trồng: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1. Nhiệt độ cao: Nhiệt độ cao có thể gây ra sự thoát hơi nước nhanh chóng từ lá cây thông qua quá trình hơi nước (quá trình transpiration). Khi cây mất nhiều nước hơn so với khả năng hấp thụ, nó có thể dẫn đến tình trạng thiếu nước và stress nước, ảnh hưởng đến sự phát triển và năng suất của cây trồng. Nhiệt độ cao làm hạt mất sức sống, rễ, thân là sinh trưởng kém; ra hoa, đậu quả và kết hạt kén; rút ngắn thời gian sinh trưởng; nhiều loại cây trồng khó tạo củ (khoai tây, hành tây, cải củ,..), khô cuốn bắp (cải bắp, xà lách..)</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 2. Nhiệt độ thấp: Nhiệt độ thấp có thể làm giảm tốc độ phát triển của cây và kéo dài thời gian sinh trưởng. Một số cây trồng cũng có thể không thích ứng được với nhiệt độ thấp, dẫn đến nguy cơ bị hạn chế trong việc phát triển và đạt được năng suất mong đợi. Nhiệt độ thấp làm hạt khó này mầm, cây còi chậm phát triển; ra hoa, đậu quả và kết hạt kém. Nhiệt độ quá cao và quá thấp làm giảm khả năng chống chịu sâu, bệnh hại và điều kiện ngoại cảnh bất lợi của cây trồng; giảm năng suất, chất lượng và khả năng bảo quản nông sản.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3. Ảnh hưởng đến quá trình sinh học: Nhiệt độ ảnh hưởng đến nhiều quá trình sinh học của cây trồng như quá trình hấp thụ nước và chất dinh dưỡng qua rẻ, quá trình quang hợp (photosynthesis), quá trình hô hấp (respiration), và quá trình sinh sản. Sự tăng nhiệt độ có thể tăng tốc độ các quá trình này, nhưng đến một mức độ nhất định, nó có thể làm suy giảm hiệu suất của cây trồng.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4. Cây trồng đã thích nghi: Một số cây trồng có khả năng thích nghi với điều kiện nhiệt độ biến đổi, trong khi các loại cây khác có thể cần điều kiện nhiệt độ ổn định để phát triển tốt nhất. Sự thích nghi này có thể phụ thuộc vào đi truyền, và mức độ khả năng thích nghi có thể khác nhau giữa các loại cây trồng.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5. Thời gian ra hoa và kết trái: Nhiệt độ có thể ảnh hưởng đến thời gian cây trồng ra hoa và kết trái. Một số loại cây có thể cần một khoáng nhiệt độ nhất định để kích thích quá trình này, trong khi nhiệt độ cao hoặc thấp hơn so với ngưỡng này có thể làm giảm năng suất hoặc chất lượng sản phẩm. Do đó, quản lý và kiểm soát nhiệt độ môi trường là một phần quan trọng của việc chăm sóc và sản xuất cây trồng hiệu quả. </a:t>
            </a:r>
            <a:endParaRPr lang="en-US" sz="1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A41DE0B-73DB-B9E0-D4F8-8D7FC603E5A1}"/>
              </a:ext>
            </a:extLst>
          </p:cNvPr>
          <p:cNvPicPr>
            <a:picLocks noChangeAspect="1"/>
          </p:cNvPicPr>
          <p:nvPr/>
        </p:nvPicPr>
        <p:blipFill>
          <a:blip r:embed="rId2"/>
          <a:stretch>
            <a:fillRect/>
          </a:stretch>
        </p:blipFill>
        <p:spPr>
          <a:xfrm>
            <a:off x="7863841" y="2038350"/>
            <a:ext cx="4143375" cy="2781300"/>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36D11873-FDBF-F261-7A94-B070E3A1B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885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4" y="282098"/>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9" y="1121652"/>
            <a:ext cx="7202922" cy="4791468"/>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a:t>
            </a:r>
            <a:r>
              <a:rPr lang="en-US" sz="1600" b="1" dirty="0" err="1">
                <a:latin typeface="Calibri" panose="020F0502020204030204" pitchFamily="34" charset="0"/>
                <a:cs typeface="Calibri" panose="020F0502020204030204" pitchFamily="34" charset="0"/>
              </a:rPr>
              <a:t>nhiệt</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độ</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môi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trường</a:t>
            </a:r>
            <a:endParaRPr lang="vi-VN" sz="1600" b="1" dirty="0">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Nhiệt độ môi trường cũng là một yếu tố quan trọng ảnh hưởng đến sự phát triển của các loại cây trồng. Dưới đây là một số ví dụ về nhiệt độ môi trường phù hợp với một số loại cây trồng khác nhau: </a:t>
            </a:r>
            <a:endParaRPr lang="en-US" sz="1400" b="0" i="0" dirty="0">
              <a:solidFill>
                <a:srgbClr val="081C36"/>
              </a:solidFill>
              <a:effectLst/>
              <a:latin typeface="Calibri" panose="020F0502020204030204" pitchFamily="34" charset="0"/>
              <a:cs typeface="Calibri" panose="020F0502020204030204" pitchFamily="34" charset="0"/>
            </a:endParaRPr>
          </a:p>
          <a:p>
            <a:pPr>
              <a:lnSpc>
                <a:spcPct val="100000"/>
              </a:lnSpc>
              <a:buAutoNum type="arabicPeriod"/>
            </a:pPr>
            <a:r>
              <a:rPr lang="vi-VN" sz="1400" b="0" i="0" dirty="0">
                <a:solidFill>
                  <a:srgbClr val="081C36"/>
                </a:solidFill>
                <a:effectLst/>
                <a:latin typeface="Calibri" panose="020F0502020204030204" pitchFamily="34" charset="0"/>
                <a:cs typeface="Calibri" panose="020F0502020204030204" pitchFamily="34" charset="0"/>
              </a:rPr>
              <a:t>Cây lúa: Đa số các loại lúa phát triển tốt ở nhiệt độ từ 20-30°C trong giai đoạn mầm non và sinh trường. Trong giai đoạn ra hoa và kết hạt, nhiệt độ từ 25-32°C thích hợp nhất. Tùy thuộc vào loài và giống lúa cụ thể, nhiệt độ có thế có sự biên đối nhỏ. </a:t>
            </a:r>
            <a:endParaRPr lang="en-US" sz="1400" b="0" i="0" dirty="0">
              <a:solidFill>
                <a:srgbClr val="081C36"/>
              </a:solidFill>
              <a:effectLst/>
              <a:latin typeface="Calibri" panose="020F0502020204030204" pitchFamily="34" charset="0"/>
              <a:cs typeface="Calibri" panose="020F0502020204030204" pitchFamily="34" charset="0"/>
            </a:endParaRPr>
          </a:p>
          <a:p>
            <a:pPr>
              <a:lnSpc>
                <a:spcPct val="100000"/>
              </a:lnSpc>
              <a:buAutoNum type="arabicPeriod"/>
            </a:pPr>
            <a:r>
              <a:rPr lang="vi-VN" sz="1400" b="0" i="0" dirty="0">
                <a:solidFill>
                  <a:srgbClr val="081C36"/>
                </a:solidFill>
                <a:effectLst/>
                <a:latin typeface="Calibri" panose="020F0502020204030204" pitchFamily="34" charset="0"/>
                <a:cs typeface="Calibri" panose="020F0502020204030204" pitchFamily="34" charset="0"/>
              </a:rPr>
              <a:t>Cây hoa: Nhiều loại hoa phát triển tốt ở nhiệt độ từ 15-25°C. Tuy nhiên, có một số loại hoa như hồng và cúc có thể chịu được nhiệt độ cao hơn vào mùa hè</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3. Rau cải và rau mầm: Rất nhiều loại rau cải và rau mầm thích hợp với nhiệt độ từ 15-25°C. Một số loại có thể chịu được nhiệt độ cao hơn vào mùa hè nếu được cung cấp đủ nước và bóng mát.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4. Cây trồng nhiệt đới: Cây trồng như cam, chè, dừa thường yêu cầu nhiệt độ cao hơn, từ 25-35°C, và không nên chịu lạnh dưới 10°C.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5. Cây trồng lạnh: Cây trồng như cái, cà chua, và cà rốt thích hợp với nhiệt độ từ 10-25°C, tùy thuộc vào loại và giống cụ thể.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6. Cây trồng rừng: Cây trồng rừng như thông và dương xỉ thích hợp với nhiệt độ từ 15-25°C, trong khi có một số loài cây như cây bạch đàn có thể chịu được nhiệt độ thấp hơn. Nhớ rằng các con số này chỉ mang tính chất tham khảo và có thể thay đổi tùy thuộc vào yếu tố địa lý, điều kiện khí hậu, và yêu cầu cụ thể của từng loại cây trồng. Việc theo dõi và điều chỉnh nhiệt độ môi trường là rất quan trọng để đảm bảo sự phát triển và năng suất của cây trồng.</a:t>
            </a:r>
            <a:endParaRPr lang="en-US" sz="1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A51CACF-1757-74F5-E48E-7ECCCCB7D59F}"/>
              </a:ext>
            </a:extLst>
          </p:cNvPr>
          <p:cNvPicPr>
            <a:picLocks noChangeAspect="1"/>
          </p:cNvPicPr>
          <p:nvPr/>
        </p:nvPicPr>
        <p:blipFill>
          <a:blip r:embed="rId2"/>
          <a:stretch>
            <a:fillRect/>
          </a:stretch>
        </p:blipFill>
        <p:spPr>
          <a:xfrm>
            <a:off x="8072226" y="2431034"/>
            <a:ext cx="3654629" cy="2457102"/>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514F125D-05C9-3B37-30D8-FB3288ACD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653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513494" y="221719"/>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01379" y="979382"/>
            <a:ext cx="7441382" cy="5531075"/>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a:t>
            </a:r>
            <a:r>
              <a:rPr lang="en-US" sz="1600" b="1" dirty="0" err="1">
                <a:latin typeface="Calibri" panose="020F0502020204030204" pitchFamily="34" charset="0"/>
                <a:cs typeface="Calibri" panose="020F0502020204030204" pitchFamily="34" charset="0"/>
              </a:rPr>
              <a:t>độ</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ẩm</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môi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trường</a:t>
            </a:r>
            <a:endParaRPr lang="en-US" sz="1600" b="1" dirty="0">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Độ ẩm môi trường là một yếu tố quan trọng đối với sự phát triển và sinh trưởng của cây trồng. Dưới đây là một số ảnh hưởng chính của độ ẩm môi trường đối với cây trồng: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en-US" sz="1300" b="0" i="0" dirty="0">
                <a:solidFill>
                  <a:srgbClr val="081C36"/>
                </a:solidFill>
                <a:effectLst/>
                <a:latin typeface="Calibri" panose="020F0502020204030204" pitchFamily="34" charset="0"/>
                <a:cs typeface="Calibri" panose="020F0502020204030204" pitchFamily="34" charset="0"/>
              </a:rPr>
              <a:t>1. </a:t>
            </a:r>
            <a:r>
              <a:rPr lang="vi-VN" sz="1300" b="0" i="0" dirty="0">
                <a:solidFill>
                  <a:srgbClr val="081C36"/>
                </a:solidFill>
                <a:effectLst/>
                <a:latin typeface="Calibri" panose="020F0502020204030204" pitchFamily="34" charset="0"/>
                <a:cs typeface="Calibri" panose="020F0502020204030204" pitchFamily="34" charset="0"/>
              </a:rPr>
              <a:t>Thiếu nước: Độ ẩm môi trường thấp có thể gây ra tình trạng thiếu nước cho cây trồng. Khi cây trở nên thiếu nước, quá trình quang hợp (photosynthesis) sẽ bị suy giảm, do nước là một thành phần quan trọng trong quá trình này. Điều này có thể dẫn đến sự giảm tỷ lệ sinh trưởng, sản xuất hoa và quả, và cuối cùng làm giảm năng suất của cây trồng.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2. Stress nước: Khi độ ẩm môi trường giảm đến mức độ cực kỳ thấp, cây trồng có thể phải đối mặt với stress nước. Điều này làm suy giảm khả năng hoạt động của cây, từ quá trình quang hợp đến hấp thụ chất dinh dưỡng, và có thể gây ra tổn thương cho cấu trúc của cây.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3. </a:t>
            </a:r>
            <a:r>
              <a:rPr lang="en-US" sz="1300" dirty="0" err="1">
                <a:solidFill>
                  <a:srgbClr val="081C36"/>
                </a:solidFill>
                <a:latin typeface="Calibri" panose="020F0502020204030204" pitchFamily="34" charset="0"/>
                <a:cs typeface="Calibri" panose="020F0502020204030204" pitchFamily="34" charset="0"/>
              </a:rPr>
              <a:t>Độ</a:t>
            </a:r>
            <a:r>
              <a:rPr lang="en-US" sz="1300" dirty="0">
                <a:solidFill>
                  <a:srgbClr val="081C36"/>
                </a:solidFill>
                <a:latin typeface="Calibri" panose="020F0502020204030204" pitchFamily="34" charset="0"/>
                <a:cs typeface="Calibri" panose="020F0502020204030204" pitchFamily="34" charset="0"/>
              </a:rPr>
              <a:t> </a:t>
            </a:r>
            <a:r>
              <a:rPr lang="en-US" sz="1300" dirty="0" err="1">
                <a:solidFill>
                  <a:srgbClr val="081C36"/>
                </a:solidFill>
                <a:latin typeface="Calibri" panose="020F0502020204030204" pitchFamily="34" charset="0"/>
                <a:cs typeface="Calibri" panose="020F0502020204030204" pitchFamily="34" charset="0"/>
              </a:rPr>
              <a:t>ẩm</a:t>
            </a:r>
            <a:r>
              <a:rPr lang="en-US" sz="1300" dirty="0">
                <a:solidFill>
                  <a:srgbClr val="081C36"/>
                </a:solidFill>
                <a:latin typeface="Calibri" panose="020F0502020204030204" pitchFamily="34" charset="0"/>
                <a:cs typeface="Calibri" panose="020F0502020204030204" pitchFamily="34" charset="0"/>
              </a:rPr>
              <a:t> </a:t>
            </a:r>
            <a:r>
              <a:rPr lang="en-US" sz="1300" dirty="0" err="1">
                <a:solidFill>
                  <a:srgbClr val="081C36"/>
                </a:solidFill>
                <a:latin typeface="Calibri" panose="020F0502020204030204" pitchFamily="34" charset="0"/>
                <a:cs typeface="Calibri" panose="020F0502020204030204" pitchFamily="34" charset="0"/>
              </a:rPr>
              <a:t>thấp</a:t>
            </a:r>
            <a:r>
              <a:rPr lang="vi-VN" sz="1300" b="0" i="0" dirty="0">
                <a:solidFill>
                  <a:srgbClr val="081C36"/>
                </a:solidFill>
                <a:effectLst/>
                <a:latin typeface="Calibri" panose="020F0502020204030204" pitchFamily="34" charset="0"/>
                <a:cs typeface="Calibri" panose="020F0502020204030204" pitchFamily="34" charset="0"/>
              </a:rPr>
              <a:t>: Độ ẩm môi trường thấp có thể dẫn đến giảm lượng nước ngăn có sẵn trong đất. Điều này ảnh hưởng đến khả năng cây trồng tiếp cận nước và chất dinh dưỡng từ đất, đặc biệt là đối với các loại cây có cơ sở rễ sâu.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4. </a:t>
            </a:r>
            <a:r>
              <a:rPr lang="en-US" sz="1300" dirty="0" err="1">
                <a:solidFill>
                  <a:srgbClr val="081C36"/>
                </a:solidFill>
                <a:latin typeface="Calibri" panose="020F0502020204030204" pitchFamily="34" charset="0"/>
                <a:cs typeface="Calibri" panose="020F0502020204030204" pitchFamily="34" charset="0"/>
              </a:rPr>
              <a:t>Độ</a:t>
            </a:r>
            <a:r>
              <a:rPr lang="en-US" sz="1300" dirty="0">
                <a:solidFill>
                  <a:srgbClr val="081C36"/>
                </a:solidFill>
                <a:latin typeface="Calibri" panose="020F0502020204030204" pitchFamily="34" charset="0"/>
                <a:cs typeface="Calibri" panose="020F0502020204030204" pitchFamily="34" charset="0"/>
              </a:rPr>
              <a:t> </a:t>
            </a:r>
            <a:r>
              <a:rPr lang="en-US" sz="1300" dirty="0" err="1">
                <a:solidFill>
                  <a:srgbClr val="081C36"/>
                </a:solidFill>
                <a:latin typeface="Calibri" panose="020F0502020204030204" pitchFamily="34" charset="0"/>
                <a:cs typeface="Calibri" panose="020F0502020204030204" pitchFamily="34" charset="0"/>
              </a:rPr>
              <a:t>ẩm</a:t>
            </a:r>
            <a:r>
              <a:rPr lang="en-US" sz="1300" dirty="0">
                <a:solidFill>
                  <a:srgbClr val="081C36"/>
                </a:solidFill>
                <a:latin typeface="Calibri" panose="020F0502020204030204" pitchFamily="34" charset="0"/>
                <a:cs typeface="Calibri" panose="020F0502020204030204" pitchFamily="34" charset="0"/>
              </a:rPr>
              <a:t> </a:t>
            </a:r>
            <a:r>
              <a:rPr lang="en-US" sz="1300" dirty="0" err="1">
                <a:solidFill>
                  <a:srgbClr val="081C36"/>
                </a:solidFill>
                <a:latin typeface="Calibri" panose="020F0502020204030204" pitchFamily="34" charset="0"/>
                <a:cs typeface="Calibri" panose="020F0502020204030204" pitchFamily="34" charset="0"/>
              </a:rPr>
              <a:t>cao</a:t>
            </a:r>
            <a:r>
              <a:rPr lang="vi-VN" sz="1300" b="0" i="0" dirty="0">
                <a:solidFill>
                  <a:srgbClr val="081C36"/>
                </a:solidFill>
                <a:effectLst/>
                <a:latin typeface="Calibri" panose="020F0502020204030204" pitchFamily="34" charset="0"/>
                <a:cs typeface="Calibri" panose="020F0502020204030204" pitchFamily="34" charset="0"/>
              </a:rPr>
              <a:t>: Ngược lại, độ ẩm môi trường cao có thể gây ra tình trạng quả nhiều nước cho cây trồng. Điều này có thể gây ra sự ngập úng và tạo điều kiện cho vi khuẩn và nấm phát triển, gây ra bệnh hại cho cây trồng.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5. Ảnh hưởng đến hấp thụ chất dinh dưỡng: Độ ẩm môi trường ảnh hưởng đến khả năng cây trồng hấp thụ chất dinh dưỡng từ đất. Khi độ ẩm thấp, cây trở nên khó khăn trong việc hấp thụ các chất dinh dưỡng cần thiết. Ngược lại, khi độ ẩm quá cao, nước có thể làm giảm sự hấp thụ chất dinh dưỡng thông qua hiện tượng loãng phân, làm giảm khả năng cung cấp chất dinh dưỡng cho cây trồng. </a:t>
            </a:r>
            <a:endParaRPr lang="en-US" sz="13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300" b="0" i="0" dirty="0">
                <a:solidFill>
                  <a:srgbClr val="081C36"/>
                </a:solidFill>
                <a:effectLst/>
                <a:latin typeface="Calibri" panose="020F0502020204030204" pitchFamily="34" charset="0"/>
                <a:cs typeface="Calibri" panose="020F0502020204030204" pitchFamily="34" charset="0"/>
              </a:rPr>
              <a:t>6. Ảnh hưởng đến hô hấp của cây: Độ ẩm môi trường cũng có thể ảnh hưởng đến quá trình hô hấp của cây, khiến cho cây gặp khó khăn trong việc tiếp cận oxy cần thiết cho quá trình này. Do đó, việc duy trì một mức độ độ ẩm môi trường phù hợp là rất quan trọng để đảm bảo sự phát triển và năng suất của cây trồng</a:t>
            </a:r>
            <a:endParaRPr lang="en-US" sz="13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E4BA5FF-4F0B-B97F-B84E-13FFBD1BD350}"/>
              </a:ext>
            </a:extLst>
          </p:cNvPr>
          <p:cNvPicPr>
            <a:picLocks noChangeAspect="1"/>
          </p:cNvPicPr>
          <p:nvPr/>
        </p:nvPicPr>
        <p:blipFill>
          <a:blip r:embed="rId2"/>
          <a:stretch>
            <a:fillRect/>
          </a:stretch>
        </p:blipFill>
        <p:spPr>
          <a:xfrm>
            <a:off x="7883563" y="1233519"/>
            <a:ext cx="4197336" cy="4709037"/>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776B7ADC-F44D-C4F2-9FBD-98B32DD8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510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530291" y="259556"/>
            <a:ext cx="11078547" cy="1325563"/>
          </a:xfrm>
        </p:spPr>
        <p:txBody>
          <a:bodyPr>
            <a:normAutofit/>
          </a:bodyPr>
          <a:lstStyle/>
          <a:p>
            <a:r>
              <a:rPr lang="en-US" sz="2600" b="1" dirty="0">
                <a:latin typeface="+mn-lt"/>
              </a:rPr>
              <a:t>1. </a:t>
            </a:r>
            <a:r>
              <a:rPr lang="en-US" sz="2600" b="1" dirty="0" err="1">
                <a:latin typeface="+mn-lt"/>
              </a:rPr>
              <a:t>Các</a:t>
            </a:r>
            <a:r>
              <a:rPr lang="en-US" sz="2600" b="1" dirty="0">
                <a:latin typeface="+mn-lt"/>
              </a:rPr>
              <a:t> </a:t>
            </a:r>
            <a:r>
              <a:rPr lang="en-US" sz="2600" b="1" dirty="0" err="1">
                <a:latin typeface="+mn-lt"/>
              </a:rPr>
              <a:t>yếu</a:t>
            </a:r>
            <a:r>
              <a:rPr lang="en-US" sz="2600" b="1" dirty="0">
                <a:latin typeface="+mn-lt"/>
              </a:rPr>
              <a:t> </a:t>
            </a:r>
            <a:r>
              <a:rPr lang="en-US" sz="2600" b="1" dirty="0" err="1">
                <a:latin typeface="+mn-lt"/>
              </a:rPr>
              <a:t>tố</a:t>
            </a:r>
            <a:r>
              <a:rPr lang="en-US" sz="2600" b="1" dirty="0">
                <a:latin typeface="+mn-lt"/>
              </a:rPr>
              <a:t> </a:t>
            </a:r>
            <a:r>
              <a:rPr lang="en-US" sz="2600" b="1" dirty="0" err="1">
                <a:latin typeface="+mn-lt"/>
              </a:rPr>
              <a:t>nhiệt</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môi</a:t>
            </a:r>
            <a:r>
              <a:rPr lang="en-US" sz="2600" b="1" dirty="0">
                <a:latin typeface="+mn-lt"/>
              </a:rPr>
              <a:t> </a:t>
            </a:r>
            <a:r>
              <a:rPr lang="en-US" sz="2600" b="1" dirty="0" err="1">
                <a:latin typeface="+mn-lt"/>
              </a:rPr>
              <a:t>trường</a:t>
            </a:r>
            <a:r>
              <a:rPr lang="en-US" sz="2600" b="1" dirty="0">
                <a:latin typeface="+mn-lt"/>
              </a:rPr>
              <a:t>, </a:t>
            </a:r>
            <a:r>
              <a:rPr lang="en-US" sz="2600" b="1" dirty="0" err="1">
                <a:latin typeface="+mn-lt"/>
              </a:rPr>
              <a:t>độ</a:t>
            </a:r>
            <a:r>
              <a:rPr lang="en-US" sz="2600" b="1" dirty="0">
                <a:latin typeface="+mn-lt"/>
              </a:rPr>
              <a:t> </a:t>
            </a:r>
            <a:r>
              <a:rPr lang="en-US" sz="2600" b="1" dirty="0" err="1">
                <a:latin typeface="+mn-lt"/>
              </a:rPr>
              <a:t>ẩm</a:t>
            </a:r>
            <a:r>
              <a:rPr lang="en-US" sz="2600" b="1" dirty="0">
                <a:latin typeface="+mn-lt"/>
              </a:rPr>
              <a:t> </a:t>
            </a:r>
            <a:r>
              <a:rPr lang="en-US" sz="2600" b="1" dirty="0" err="1">
                <a:latin typeface="+mn-lt"/>
              </a:rPr>
              <a:t>đất</a:t>
            </a:r>
            <a:r>
              <a:rPr lang="en-US" sz="2600" b="1" dirty="0">
                <a:latin typeface="+mn-lt"/>
              </a:rPr>
              <a:t> </a:t>
            </a:r>
            <a:r>
              <a:rPr lang="en-US" sz="2600" b="1" dirty="0" err="1">
                <a:latin typeface="+mn-lt"/>
              </a:rPr>
              <a:t>ảnh</a:t>
            </a:r>
            <a:r>
              <a:rPr lang="en-US" sz="2600" b="1" dirty="0">
                <a:latin typeface="+mn-lt"/>
              </a:rPr>
              <a:t> </a:t>
            </a:r>
            <a:r>
              <a:rPr lang="en-US" sz="2600" b="1" dirty="0" err="1">
                <a:latin typeface="+mn-lt"/>
              </a:rPr>
              <a:t>hưởng</a:t>
            </a:r>
            <a:r>
              <a:rPr lang="en-US" sz="2600" b="1" dirty="0">
                <a:latin typeface="+mn-lt"/>
              </a:rPr>
              <a:t> </a:t>
            </a:r>
            <a:r>
              <a:rPr lang="en-US" sz="2600" b="1" dirty="0" err="1">
                <a:latin typeface="+mn-lt"/>
              </a:rPr>
              <a:t>đến</a:t>
            </a:r>
            <a:r>
              <a:rPr lang="en-US" sz="2600" b="1" dirty="0">
                <a:latin typeface="+mn-lt"/>
              </a:rPr>
              <a:t> </a:t>
            </a:r>
            <a:r>
              <a:rPr lang="en-US" sz="2600" b="1" dirty="0" err="1">
                <a:latin typeface="+mn-lt"/>
              </a:rPr>
              <a:t>cây</a:t>
            </a:r>
            <a:r>
              <a:rPr lang="en-US" sz="2600" b="1" dirty="0">
                <a:latin typeface="+mn-lt"/>
              </a:rPr>
              <a:t> </a:t>
            </a:r>
            <a:r>
              <a:rPr lang="en-US" sz="2600" b="1" dirty="0" err="1">
                <a:latin typeface="+mn-lt"/>
              </a:rPr>
              <a:t>trồng</a:t>
            </a:r>
            <a:br>
              <a:rPr lang="en-US" sz="3600" b="1" dirty="0">
                <a:latin typeface="+mn-lt"/>
              </a:rPr>
            </a:br>
            <a:r>
              <a:rPr lang="en-US" sz="2400" b="1" dirty="0">
                <a:latin typeface="+mn-lt"/>
              </a:rPr>
              <a:t>  </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530291" y="969692"/>
            <a:ext cx="7202922" cy="5531075"/>
          </a:xfrm>
        </p:spPr>
        <p:txBody>
          <a:bodyPr>
            <a:noAutofit/>
          </a:bodyPr>
          <a:lstStyle/>
          <a:p>
            <a:pPr marL="0" indent="0">
              <a:lnSpc>
                <a:spcPct val="100000"/>
              </a:lnSpc>
              <a:buNone/>
            </a:pPr>
            <a:r>
              <a:rPr lang="vi-VN" sz="1600" b="1" dirty="0">
                <a:latin typeface="Calibri" panose="020F0502020204030204" pitchFamily="34" charset="0"/>
                <a:cs typeface="Calibri" panose="020F0502020204030204" pitchFamily="34" charset="0"/>
              </a:rPr>
              <a:t>Yếu tố </a:t>
            </a:r>
            <a:r>
              <a:rPr lang="en-US" sz="1600" b="1" dirty="0" err="1">
                <a:latin typeface="Calibri" panose="020F0502020204030204" pitchFamily="34" charset="0"/>
                <a:cs typeface="Calibri" panose="020F0502020204030204" pitchFamily="34" charset="0"/>
              </a:rPr>
              <a:t>độ</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ẩm</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môi</a:t>
            </a:r>
            <a:r>
              <a:rPr lang="en-US" sz="1600" b="1" dirty="0">
                <a:latin typeface="Calibri" panose="020F0502020204030204" pitchFamily="34" charset="0"/>
                <a:cs typeface="Calibri" panose="020F0502020204030204" pitchFamily="34" charset="0"/>
              </a:rPr>
              <a:t> </a:t>
            </a:r>
            <a:r>
              <a:rPr lang="en-US" sz="1600" b="1" dirty="0" err="1">
                <a:latin typeface="Calibri" panose="020F0502020204030204" pitchFamily="34" charset="0"/>
                <a:cs typeface="Calibri" panose="020F0502020204030204" pitchFamily="34" charset="0"/>
              </a:rPr>
              <a:t>trường</a:t>
            </a:r>
            <a:endParaRPr lang="en-US" sz="16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Độ ẩm môi trường phù hợp với mỗi loại cây trồng có thể khác nhau tùy thuộc vào yếu tố địa lý, điều kiện khí hậu, loại đất và yêu cầu cụ thể của từng loại cây. Dưới đây là một số ví dụ về độ ẩm môi trường phù hợp với một số loại cây trồng phổ biến: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en-US" sz="1400" dirty="0">
                <a:solidFill>
                  <a:srgbClr val="081C36"/>
                </a:solidFill>
                <a:latin typeface="Calibri" panose="020F0502020204030204" pitchFamily="34" charset="0"/>
                <a:cs typeface="Calibri" panose="020F0502020204030204" pitchFamily="34" charset="0"/>
              </a:rPr>
              <a:t>1. C</a:t>
            </a:r>
            <a:r>
              <a:rPr lang="vi-VN" sz="1400" b="0" i="0" dirty="0">
                <a:solidFill>
                  <a:srgbClr val="081C36"/>
                </a:solidFill>
                <a:effectLst/>
                <a:latin typeface="Calibri" panose="020F0502020204030204" pitchFamily="34" charset="0"/>
                <a:cs typeface="Calibri" panose="020F0502020204030204" pitchFamily="34" charset="0"/>
              </a:rPr>
              <a:t>ây cỏ: Đa số các loại cây cỏ, như có bermuda, có Zoysia, và có Kentucky bluegrass, thích hợp với độ ẩm môi trường trong khoảng 50-70%.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2. Rau cải và rau mầm: Các loại rau như cải bắp cải, cải xoăn, cải bẹ, và rau mầm như cải dầu, cải ngồng, thích hợp với độ ẩm môi trường cao hơn khoảng 60-80%.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3. Cây lúa: Cây lúa thích hợp với độ ẩm môi trường từ 60-80%, tùy thuộc vào giai đoạn phát triển. Trong giai đoạn mầm non, độ ẩm cao hơn (khoảng 70-90%) có thể được yêu cầu.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4. Cây lúa mì: Cây lúa mì thích hợp với độ ẩm môi trường trong khoảng 60-70%, với mức độ cao hơn (khoảng 70-80%) trong giai đoạn sinh trưởng nhanh.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5. Cây hoa: Đa số cây hoa cũng thích hợp với độ ẩm môi trường từ 50-70%, tùy thuộc vào loại cây và điều kiện cụ thể. </a:t>
            </a:r>
            <a:endParaRPr lang="en-US" sz="14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400" b="0" i="0" dirty="0">
                <a:solidFill>
                  <a:srgbClr val="081C36"/>
                </a:solidFill>
                <a:effectLst/>
                <a:latin typeface="Calibri" panose="020F0502020204030204" pitchFamily="34" charset="0"/>
                <a:cs typeface="Calibri" panose="020F0502020204030204" pitchFamily="34" charset="0"/>
              </a:rPr>
              <a:t>6. Cây trồng rừng: Cây trồng rừng như cây thông, cây eucalyptus thích hợp với độ ẩm môi trường cao, khoảng từ 60-80%</a:t>
            </a:r>
            <a:endParaRPr lang="en-US" sz="1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93B7AA8-FF22-24FF-1315-78698FF94477}"/>
              </a:ext>
            </a:extLst>
          </p:cNvPr>
          <p:cNvPicPr>
            <a:picLocks noChangeAspect="1"/>
          </p:cNvPicPr>
          <p:nvPr/>
        </p:nvPicPr>
        <p:blipFill>
          <a:blip r:embed="rId2"/>
          <a:stretch>
            <a:fillRect/>
          </a:stretch>
        </p:blipFill>
        <p:spPr>
          <a:xfrm>
            <a:off x="7810970" y="1698172"/>
            <a:ext cx="4258281" cy="3004224"/>
          </a:xfrm>
          <a:prstGeom prst="rect">
            <a:avLst/>
          </a:prstGeom>
        </p:spPr>
      </p:pic>
      <p:pic>
        <p:nvPicPr>
          <p:cNvPr id="4" name="Picture 3" descr="Linh Kiện Điện Tử, Module, Công Cụ, Kit phát triển, Cảm biến,Sản phẩm công  nghệ">
            <a:extLst>
              <a:ext uri="{FF2B5EF4-FFF2-40B4-BE49-F238E27FC236}">
                <a16:creationId xmlns:a16="http://schemas.microsoft.com/office/drawing/2014/main" id="{9D16AF8D-18EC-4065-6BFE-EBB85E798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991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CA8F-6814-8395-F13D-F2BE0FBFAA00}"/>
              </a:ext>
            </a:extLst>
          </p:cNvPr>
          <p:cNvSpPr>
            <a:spLocks noGrp="1"/>
          </p:cNvSpPr>
          <p:nvPr>
            <p:ph type="title"/>
          </p:nvPr>
        </p:nvSpPr>
        <p:spPr>
          <a:xfrm>
            <a:off x="759131" y="264101"/>
            <a:ext cx="10515600" cy="1325563"/>
          </a:xfrm>
        </p:spPr>
        <p:txBody>
          <a:bodyPr>
            <a:normAutofit/>
          </a:bodyPr>
          <a:lstStyle/>
          <a:p>
            <a:r>
              <a:rPr lang="en-US" sz="2400" b="1" dirty="0"/>
              <a:t>2. </a:t>
            </a:r>
            <a:r>
              <a:rPr lang="en-US" sz="2400" b="1" dirty="0" err="1"/>
              <a:t>Phần</a:t>
            </a:r>
            <a:r>
              <a:rPr lang="en-US" sz="2400" b="1" dirty="0"/>
              <a:t> </a:t>
            </a:r>
            <a:r>
              <a:rPr lang="en-US" sz="2400" b="1" dirty="0" err="1"/>
              <a:t>cứng</a:t>
            </a:r>
            <a:br>
              <a:rPr lang="en-US" sz="2400" b="1" dirty="0"/>
            </a:br>
            <a:r>
              <a:rPr lang="en-US" sz="1600" b="1" dirty="0"/>
              <a:t>  </a:t>
            </a:r>
            <a:r>
              <a:rPr lang="en-US" sz="1800" b="1" dirty="0"/>
              <a:t>2.1 </a:t>
            </a:r>
            <a:r>
              <a:rPr lang="en-US" sz="1800" b="1" dirty="0" err="1"/>
              <a:t>Sơ</a:t>
            </a:r>
            <a:r>
              <a:rPr lang="en-US" sz="1800" b="1" dirty="0"/>
              <a:t> </a:t>
            </a:r>
            <a:r>
              <a:rPr lang="en-US" sz="1800" b="1" dirty="0" err="1"/>
              <a:t>đồ</a:t>
            </a:r>
            <a:r>
              <a:rPr lang="en-US" sz="1800" b="1" dirty="0"/>
              <a:t> </a:t>
            </a:r>
            <a:r>
              <a:rPr lang="en-US" sz="1800" b="1" dirty="0" err="1"/>
              <a:t>nguyên</a:t>
            </a:r>
            <a:r>
              <a:rPr lang="en-US" sz="1800" b="1" dirty="0"/>
              <a:t> </a:t>
            </a:r>
            <a:r>
              <a:rPr lang="en-US" sz="1800" b="1" dirty="0" err="1"/>
              <a:t>lý</a:t>
            </a:r>
            <a:endParaRPr lang="en-US" sz="1800" b="1" dirty="0"/>
          </a:p>
        </p:txBody>
      </p:sp>
      <p:pic>
        <p:nvPicPr>
          <p:cNvPr id="55" name="Content Placeholder 54">
            <a:extLst>
              <a:ext uri="{FF2B5EF4-FFF2-40B4-BE49-F238E27FC236}">
                <a16:creationId xmlns:a16="http://schemas.microsoft.com/office/drawing/2014/main" id="{BCC1116F-0E99-5488-CDC7-EF81B2F08462}"/>
              </a:ext>
            </a:extLst>
          </p:cNvPr>
          <p:cNvPicPr>
            <a:picLocks noGrp="1" noChangeAspect="1"/>
          </p:cNvPicPr>
          <p:nvPr>
            <p:ph idx="1"/>
          </p:nvPr>
        </p:nvPicPr>
        <p:blipFill>
          <a:blip r:embed="rId2"/>
          <a:stretch>
            <a:fillRect/>
          </a:stretch>
        </p:blipFill>
        <p:spPr>
          <a:xfrm>
            <a:off x="5806582" y="1335537"/>
            <a:ext cx="4834844" cy="2290666"/>
          </a:xfrm>
        </p:spPr>
      </p:pic>
      <p:pic>
        <p:nvPicPr>
          <p:cNvPr id="57" name="Picture 56">
            <a:extLst>
              <a:ext uri="{FF2B5EF4-FFF2-40B4-BE49-F238E27FC236}">
                <a16:creationId xmlns:a16="http://schemas.microsoft.com/office/drawing/2014/main" id="{3E7981C3-E913-2074-DD37-F73C48F5D074}"/>
              </a:ext>
            </a:extLst>
          </p:cNvPr>
          <p:cNvPicPr>
            <a:picLocks noChangeAspect="1"/>
          </p:cNvPicPr>
          <p:nvPr/>
        </p:nvPicPr>
        <p:blipFill>
          <a:blip r:embed="rId3"/>
          <a:stretch>
            <a:fillRect/>
          </a:stretch>
        </p:blipFill>
        <p:spPr>
          <a:xfrm>
            <a:off x="8625763" y="3910102"/>
            <a:ext cx="2438206" cy="2403811"/>
          </a:xfrm>
          <a:prstGeom prst="rect">
            <a:avLst/>
          </a:prstGeom>
        </p:spPr>
      </p:pic>
      <p:pic>
        <p:nvPicPr>
          <p:cNvPr id="59" name="Picture 58">
            <a:extLst>
              <a:ext uri="{FF2B5EF4-FFF2-40B4-BE49-F238E27FC236}">
                <a16:creationId xmlns:a16="http://schemas.microsoft.com/office/drawing/2014/main" id="{D2565786-6B81-AF08-5621-16A429A2A0A2}"/>
              </a:ext>
            </a:extLst>
          </p:cNvPr>
          <p:cNvPicPr>
            <a:picLocks noChangeAspect="1"/>
          </p:cNvPicPr>
          <p:nvPr/>
        </p:nvPicPr>
        <p:blipFill>
          <a:blip r:embed="rId4"/>
          <a:stretch>
            <a:fillRect/>
          </a:stretch>
        </p:blipFill>
        <p:spPr>
          <a:xfrm>
            <a:off x="5397058" y="3910102"/>
            <a:ext cx="2687242" cy="2146332"/>
          </a:xfrm>
          <a:prstGeom prst="rect">
            <a:avLst/>
          </a:prstGeom>
        </p:spPr>
      </p:pic>
      <p:pic>
        <p:nvPicPr>
          <p:cNvPr id="61" name="Picture 60">
            <a:extLst>
              <a:ext uri="{FF2B5EF4-FFF2-40B4-BE49-F238E27FC236}">
                <a16:creationId xmlns:a16="http://schemas.microsoft.com/office/drawing/2014/main" id="{BEC8E575-D3AA-E2EB-7C28-9C4EBF0EF853}"/>
              </a:ext>
            </a:extLst>
          </p:cNvPr>
          <p:cNvPicPr>
            <a:picLocks noChangeAspect="1"/>
          </p:cNvPicPr>
          <p:nvPr/>
        </p:nvPicPr>
        <p:blipFill>
          <a:blip r:embed="rId5"/>
          <a:stretch>
            <a:fillRect/>
          </a:stretch>
        </p:blipFill>
        <p:spPr>
          <a:xfrm>
            <a:off x="968186" y="1335537"/>
            <a:ext cx="3903532" cy="3353909"/>
          </a:xfrm>
          <a:prstGeom prst="rect">
            <a:avLst/>
          </a:prstGeom>
        </p:spPr>
      </p:pic>
      <p:pic>
        <p:nvPicPr>
          <p:cNvPr id="65" name="Picture 64">
            <a:extLst>
              <a:ext uri="{FF2B5EF4-FFF2-40B4-BE49-F238E27FC236}">
                <a16:creationId xmlns:a16="http://schemas.microsoft.com/office/drawing/2014/main" id="{26495E18-99D8-6197-E436-3131D117EEA7}"/>
              </a:ext>
            </a:extLst>
          </p:cNvPr>
          <p:cNvPicPr>
            <a:picLocks noChangeAspect="1"/>
          </p:cNvPicPr>
          <p:nvPr/>
        </p:nvPicPr>
        <p:blipFill>
          <a:blip r:embed="rId6"/>
          <a:stretch>
            <a:fillRect/>
          </a:stretch>
        </p:blipFill>
        <p:spPr>
          <a:xfrm>
            <a:off x="1010870" y="4672833"/>
            <a:ext cx="1909082" cy="1490211"/>
          </a:xfrm>
          <a:prstGeom prst="rect">
            <a:avLst/>
          </a:prstGeom>
        </p:spPr>
      </p:pic>
      <p:pic>
        <p:nvPicPr>
          <p:cNvPr id="67" name="Picture 66">
            <a:extLst>
              <a:ext uri="{FF2B5EF4-FFF2-40B4-BE49-F238E27FC236}">
                <a16:creationId xmlns:a16="http://schemas.microsoft.com/office/drawing/2014/main" id="{128D4940-9EBD-FBBA-CD89-B109F3AFDBFF}"/>
              </a:ext>
            </a:extLst>
          </p:cNvPr>
          <p:cNvPicPr>
            <a:picLocks noChangeAspect="1"/>
          </p:cNvPicPr>
          <p:nvPr/>
        </p:nvPicPr>
        <p:blipFill>
          <a:blip r:embed="rId7"/>
          <a:stretch>
            <a:fillRect/>
          </a:stretch>
        </p:blipFill>
        <p:spPr>
          <a:xfrm>
            <a:off x="2925878" y="4689446"/>
            <a:ext cx="1945840" cy="1241671"/>
          </a:xfrm>
          <a:prstGeom prst="rect">
            <a:avLst/>
          </a:prstGeom>
        </p:spPr>
      </p:pic>
      <p:pic>
        <p:nvPicPr>
          <p:cNvPr id="69" name="Picture 68">
            <a:extLst>
              <a:ext uri="{FF2B5EF4-FFF2-40B4-BE49-F238E27FC236}">
                <a16:creationId xmlns:a16="http://schemas.microsoft.com/office/drawing/2014/main" id="{C879F7FC-E666-DC7B-85B4-0ED3E0EF58FD}"/>
              </a:ext>
            </a:extLst>
          </p:cNvPr>
          <p:cNvPicPr>
            <a:picLocks noChangeAspect="1"/>
          </p:cNvPicPr>
          <p:nvPr/>
        </p:nvPicPr>
        <p:blipFill>
          <a:blip r:embed="rId8"/>
          <a:stretch>
            <a:fillRect/>
          </a:stretch>
        </p:blipFill>
        <p:spPr>
          <a:xfrm>
            <a:off x="2044205" y="6111018"/>
            <a:ext cx="1522033" cy="539411"/>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48230471-5BFC-1EAD-343A-114F0A1FAD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596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1703</TotalTime>
  <Words>3599</Words>
  <Application>Microsoft Office PowerPoint</Application>
  <PresentationFormat>Widescreen</PresentationFormat>
  <Paragraphs>194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 Trạm Giám Sát Nông Nghiệp Smart Farm </vt:lpstr>
      <vt:lpstr>Mục lục</vt:lpstr>
      <vt:lpstr>1. Các yếu tố nhiệt độ độ ẩm môi trường, độ ẩm đất ảnh hưởng đến cây trồng   </vt:lpstr>
      <vt:lpstr>1. Các yếu tố nhiệt độ độ ẩm môi trường, độ ẩm đất ảnh hưởng đến cây trồng   </vt:lpstr>
      <vt:lpstr>1. Các yếu tố nhiệt độ độ ẩm môi trường, độ ẩm đất ảnh hưởng đến cây trồng   </vt:lpstr>
      <vt:lpstr>1. Các yếu tố nhiệt độ độ ẩm môi trường, độ ẩm đất ảnh hưởng đến cây trồng   </vt:lpstr>
      <vt:lpstr>1. Các yếu tố nhiệt độ độ ẩm môi trường, độ ẩm đất ảnh hưởng đến cây trồng   </vt:lpstr>
      <vt:lpstr>1. Các yếu tố nhiệt độ độ ẩm môi trường, độ ẩm đất ảnh hưởng đến cây trồng   </vt:lpstr>
      <vt:lpstr>2. Phần cứng   2.1 Sơ đồ nguyên lý</vt:lpstr>
      <vt:lpstr>2. Phần cứng   2.2 Các linh kiện cần thiết</vt:lpstr>
      <vt:lpstr>2. Phần cứng    ESP32 IOT Shield</vt:lpstr>
      <vt:lpstr>2. Phần cứng    ESP32 IOT Shield</vt:lpstr>
      <vt:lpstr>2. Phần cứng    Sơ đồ kết nối</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5. Các chức năng cơ bản của nút nhấn SET, UP, DOWN</vt:lpstr>
      <vt:lpstr>5.  Các chức năng cơ bản của nút nhấn SET, UP, DOWN</vt:lpstr>
      <vt:lpstr>BANLINHKIEN chúc các bạn thành công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BLKLab_PowerPoint_Huong_Dan_Tram_Giam_Sat_Nong_Nghiep_Smart_Farm</dc:title>
  <dc:creator>2051215264@e.tlu.edu.vn</dc:creator>
  <cp:lastModifiedBy>Do The Duong</cp:lastModifiedBy>
  <cp:revision>22</cp:revision>
  <dcterms:created xsi:type="dcterms:W3CDTF">2024-06-03T07:54:23Z</dcterms:created>
  <dcterms:modified xsi:type="dcterms:W3CDTF">2024-06-18T01:53:31Z</dcterms:modified>
</cp:coreProperties>
</file>